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notesMasterIdLst>
    <p:notesMasterId r:id="rId45"/>
  </p:notesMasterIdLst>
  <p:sldIdLst>
    <p:sldId id="343" r:id="rId2"/>
    <p:sldId id="263" r:id="rId3"/>
    <p:sldId id="345" r:id="rId4"/>
    <p:sldId id="346" r:id="rId5"/>
    <p:sldId id="395" r:id="rId6"/>
    <p:sldId id="350" r:id="rId7"/>
    <p:sldId id="351" r:id="rId8"/>
    <p:sldId id="352" r:id="rId9"/>
    <p:sldId id="353" r:id="rId10"/>
    <p:sldId id="354" r:id="rId11"/>
    <p:sldId id="355" r:id="rId12"/>
    <p:sldId id="357" r:id="rId13"/>
    <p:sldId id="358" r:id="rId14"/>
    <p:sldId id="359" r:id="rId15"/>
    <p:sldId id="361" r:id="rId16"/>
    <p:sldId id="362" r:id="rId17"/>
    <p:sldId id="363" r:id="rId18"/>
    <p:sldId id="412" r:id="rId19"/>
    <p:sldId id="437" r:id="rId20"/>
    <p:sldId id="438" r:id="rId21"/>
    <p:sldId id="439" r:id="rId22"/>
    <p:sldId id="440" r:id="rId23"/>
    <p:sldId id="451" r:id="rId24"/>
    <p:sldId id="442" r:id="rId25"/>
    <p:sldId id="443" r:id="rId26"/>
    <p:sldId id="444" r:id="rId27"/>
    <p:sldId id="445" r:id="rId28"/>
    <p:sldId id="452" r:id="rId29"/>
    <p:sldId id="462" r:id="rId30"/>
    <p:sldId id="453" r:id="rId31"/>
    <p:sldId id="454" r:id="rId32"/>
    <p:sldId id="457" r:id="rId33"/>
    <p:sldId id="455" r:id="rId34"/>
    <p:sldId id="456" r:id="rId35"/>
    <p:sldId id="458" r:id="rId36"/>
    <p:sldId id="459" r:id="rId37"/>
    <p:sldId id="460" r:id="rId38"/>
    <p:sldId id="463" r:id="rId39"/>
    <p:sldId id="464" r:id="rId40"/>
    <p:sldId id="465" r:id="rId41"/>
    <p:sldId id="466" r:id="rId42"/>
    <p:sldId id="467" r:id="rId43"/>
    <p:sldId id="383" r:id="rId44"/>
  </p:sldIdLst>
  <p:sldSz cx="9906000" cy="6858000" type="A4"/>
  <p:notesSz cx="6858000" cy="9144000"/>
  <p:embeddedFontLst>
    <p:embeddedFont>
      <p:font typeface="Montserrat ExtraBold" panose="00000900000000000000" pitchFamily="2" charset="0"/>
      <p:bold r:id="rId46"/>
      <p:italic r:id="rId47"/>
      <p:boldItalic r:id="rId48"/>
    </p:embeddedFont>
    <p:embeddedFont>
      <p:font typeface="Montserrat Medium" panose="00000600000000000000" pitchFamily="2" charset="0"/>
      <p:regular r:id="rId49"/>
      <p:italic r:id="rId50"/>
    </p:embeddedFont>
    <p:embeddedFont>
      <p:font typeface="Noto Sans KR Bold" panose="020B0800000000000000" pitchFamily="34" charset="-127"/>
      <p:bold r:id="rId51"/>
    </p:embeddedFont>
    <p:embeddedFont>
      <p:font typeface="Noto Sans KR Light" panose="020B0300000000000000" pitchFamily="34" charset="-127"/>
      <p:regular r:id="rId52"/>
    </p:embeddedFont>
    <p:embeddedFont>
      <p:font typeface="Noto Sans KR Medium" panose="020B0600000000000000" pitchFamily="34" charset="-127"/>
      <p:regular r:id="rId53"/>
    </p:embeddedFont>
    <p:embeddedFont>
      <p:font typeface="Noto Sans KR Regular" panose="020B0500000000000000" pitchFamily="34" charset="-127"/>
      <p:regular r:id="rId54"/>
    </p:embeddedFont>
    <p:embeddedFont>
      <p:font typeface="Noto Sans KR Thin" panose="020B0200000000000000" pitchFamily="34" charset="-127"/>
      <p:regular r:id="rId55"/>
    </p:embeddedFont>
    <p:embeddedFont>
      <p:font typeface="나눔스퀘어_ac" panose="020B0600000101010101" pitchFamily="50" charset="-127"/>
      <p:regular r:id="rId56"/>
      <p:bold r:id="rId57"/>
      <p:italic r:id="rId58"/>
      <p:boldItalic r:id="rId59"/>
    </p:embeddedFont>
    <p:embeddedFont>
      <p:font typeface="맑은 고딕" panose="020B0503020000020004" pitchFamily="50" charset="-127"/>
      <p:regular r:id="rId60"/>
      <p:bold r:id="rId6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02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2995" userDrawn="1">
          <p15:clr>
            <a:srgbClr val="A4A3A4"/>
          </p15:clr>
        </p15:guide>
        <p15:guide id="6" orient="horz" pos="1387" userDrawn="1">
          <p15:clr>
            <a:srgbClr val="A4A3A4"/>
          </p15:clr>
        </p15:guide>
        <p15:guide id="7" orient="horz" pos="1509" userDrawn="1">
          <p15:clr>
            <a:srgbClr val="A4A3A4"/>
          </p15:clr>
        </p15:guide>
        <p15:guide id="9" pos="3432" userDrawn="1">
          <p15:clr>
            <a:srgbClr val="A4A3A4"/>
          </p15:clr>
        </p15:guide>
        <p15:guide id="10" orient="horz" pos="1205" userDrawn="1">
          <p15:clr>
            <a:srgbClr val="A4A3A4"/>
          </p15:clr>
        </p15:guide>
        <p15:guide id="11" orient="horz" pos="3816" userDrawn="1">
          <p15:clr>
            <a:srgbClr val="A4A3A4"/>
          </p15:clr>
        </p15:guide>
        <p15:guide id="12" pos="3312" userDrawn="1">
          <p15:clr>
            <a:srgbClr val="A4A3A4"/>
          </p15:clr>
        </p15:guide>
        <p15:guide id="13" orient="horz" pos="2001" userDrawn="1">
          <p15:clr>
            <a:srgbClr val="A4A3A4"/>
          </p15:clr>
        </p15:guide>
        <p15:guide id="14" orient="horz" pos="3612" userDrawn="1">
          <p15:clr>
            <a:srgbClr val="A4A3A4"/>
          </p15:clr>
        </p15:guide>
        <p15:guide id="15" pos="4805" userDrawn="1">
          <p15:clr>
            <a:srgbClr val="A4A3A4"/>
          </p15:clr>
        </p15:guide>
        <p15:guide id="16" pos="3389" userDrawn="1">
          <p15:clr>
            <a:srgbClr val="A4A3A4"/>
          </p15:clr>
        </p15:guide>
        <p15:guide id="17" pos="589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한 봉식" initials="한봉" lastIdx="1" clrIdx="0">
    <p:extLst>
      <p:ext uri="{19B8F6BF-5375-455C-9EA6-DF929625EA0E}">
        <p15:presenceInfo xmlns:p15="http://schemas.microsoft.com/office/powerpoint/2012/main" userId="314b6ded5e2b2c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27"/>
    <a:srgbClr val="C10025"/>
    <a:srgbClr val="FFFFFF"/>
    <a:srgbClr val="BC092B"/>
    <a:srgbClr val="CB3848"/>
    <a:srgbClr val="333132"/>
    <a:srgbClr val="D30A3E"/>
    <a:srgbClr val="AEDA62"/>
    <a:srgbClr val="FF6A9C"/>
    <a:srgbClr val="FF7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94" autoAdjust="0"/>
    <p:restoredTop sz="96353" autoAdjust="0"/>
  </p:normalViewPr>
  <p:slideViewPr>
    <p:cSldViewPr snapToGrid="0">
      <p:cViewPr varScale="1">
        <p:scale>
          <a:sx n="114" d="100"/>
          <a:sy n="114" d="100"/>
        </p:scale>
        <p:origin x="954" y="96"/>
      </p:cViewPr>
      <p:guideLst>
        <p:guide pos="502"/>
        <p:guide orient="horz" pos="1071"/>
        <p:guide pos="2995"/>
        <p:guide orient="horz" pos="1387"/>
        <p:guide orient="horz" pos="1509"/>
        <p:guide pos="3432"/>
        <p:guide orient="horz" pos="1205"/>
        <p:guide orient="horz" pos="3816"/>
        <p:guide pos="3312"/>
        <p:guide orient="horz" pos="2001"/>
        <p:guide orient="horz" pos="3612"/>
        <p:guide pos="4805"/>
        <p:guide pos="3389"/>
        <p:guide pos="5899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은주 안" userId="5d6a5f9839d6d30d" providerId="LiveId" clId="{3F55D42D-D8A8-46DD-BD92-E43161FB1314}"/>
    <pc:docChg chg="modSld">
      <pc:chgData name="은주 안" userId="5d6a5f9839d6d30d" providerId="LiveId" clId="{3F55D42D-D8A8-46DD-BD92-E43161FB1314}" dt="2023-12-27T02:38:38.227" v="2" actId="20577"/>
      <pc:docMkLst>
        <pc:docMk/>
      </pc:docMkLst>
      <pc:sldChg chg="modSp mod">
        <pc:chgData name="은주 안" userId="5d6a5f9839d6d30d" providerId="LiveId" clId="{3F55D42D-D8A8-46DD-BD92-E43161FB1314}" dt="2023-12-27T02:38:38.227" v="2" actId="20577"/>
        <pc:sldMkLst>
          <pc:docMk/>
          <pc:sldMk cId="424621843" sldId="345"/>
        </pc:sldMkLst>
        <pc:spChg chg="mod">
          <ac:chgData name="은주 안" userId="5d6a5f9839d6d30d" providerId="LiveId" clId="{3F55D42D-D8A8-46DD-BD92-E43161FB1314}" dt="2023-12-27T02:38:38.227" v="2" actId="20577"/>
          <ac:spMkLst>
            <pc:docMk/>
            <pc:sldMk cId="424621843" sldId="345"/>
            <ac:spMk id="25" creationId="{8DD7BC46-8C6B-4F6B-87B6-9D79CA0ABB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6EC83-09A8-4250-B3E7-3237E0C0747D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6DE08-E1B9-4950-8F9E-BD2376084C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033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91429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6" algn="l" defTabSz="91429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5" algn="l" defTabSz="91429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4" algn="l" defTabSz="91429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3" algn="l" defTabSz="91429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1" algn="l" defTabSz="91429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1" algn="l" defTabSz="91429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6927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1293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3581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5340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9989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9257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3103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907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407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0691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722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2194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237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6526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6473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472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958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4591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143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387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6804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495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74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7750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5509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6DE08-E1B9-4950-8F9E-BD2376084C0B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68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70C70E-72D7-415D-A9D3-C89BD02F6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B184F55-622C-446C-9779-E9935A2E0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3E67DF-A626-4A23-92A0-DDC6517D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713854-E827-48C4-94DC-90EA2359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78FC2E9-3FC0-491E-AF3E-FEC5B69E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28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DB11BB-C978-424C-8D59-6C87E839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CB10FE7-C003-4309-B3AC-BDF98309F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52DD20-CDDC-4F2D-8605-71103D89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887ED3C-5AF1-4736-9589-AB8F3EF2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27F498-F415-451B-B9A5-9C5452AA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533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DDAD4C6-6A9A-48C9-B99C-8E1FAFF7E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EA8F8CC-4DEF-4259-BA1E-B6264AABD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3A5BDD-449D-43A4-8922-9B45D30C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D9BB88-CD26-44AC-8BBC-E2C4835D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C5F4FD-6DED-40E2-AE22-58D10566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9396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022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_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55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78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_Sub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18790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_Sub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80559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907BAC4E-14E3-4419-9AAA-31A045A271AB}"/>
              </a:ext>
            </a:extLst>
          </p:cNvPr>
          <p:cNvGrpSpPr/>
          <p:nvPr userDrawn="1"/>
        </p:nvGrpSpPr>
        <p:grpSpPr>
          <a:xfrm>
            <a:off x="357539" y="674348"/>
            <a:ext cx="9195243" cy="45719"/>
            <a:chOff x="345633" y="691014"/>
            <a:chExt cx="9195243" cy="45719"/>
          </a:xfrm>
        </p:grpSpPr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A58FA680-4459-495A-883F-AC86D1455216}"/>
                </a:ext>
              </a:extLst>
            </p:cNvPr>
            <p:cNvCxnSpPr>
              <a:stCxn id="5" idx="1"/>
            </p:cNvCxnSpPr>
            <p:nvPr/>
          </p:nvCxnSpPr>
          <p:spPr>
            <a:xfrm flipV="1">
              <a:off x="345633" y="709015"/>
              <a:ext cx="9195243" cy="0"/>
            </a:xfrm>
            <a:prstGeom prst="line">
              <a:avLst/>
            </a:prstGeom>
            <a:solidFill>
              <a:srgbClr val="44C8F5"/>
            </a:solidFill>
            <a:ln w="9525">
              <a:solidFill>
                <a:srgbClr val="D30A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C12E16CD-F9F5-43EB-81B6-B0708DC1E830}"/>
                </a:ext>
              </a:extLst>
            </p:cNvPr>
            <p:cNvSpPr/>
            <p:nvPr/>
          </p:nvSpPr>
          <p:spPr>
            <a:xfrm>
              <a:off x="345633" y="691014"/>
              <a:ext cx="325881" cy="45719"/>
            </a:xfrm>
            <a:prstGeom prst="rect">
              <a:avLst/>
            </a:prstGeom>
            <a:solidFill>
              <a:srgbClr val="D30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34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006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73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09154F-1411-4BDD-900B-06A78E68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6D2FDE-2FCD-430A-BDB6-FEFE7E465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13637A-A77C-430E-ACAB-0D2E11DA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7D1535D-FC15-4330-A360-ECF69029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9B05F1-C2F1-4CAC-9684-EADBE668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896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FC5E2A-1BC0-469F-BBF2-3A8297A8F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0B2B9F9-F6A5-4475-A540-E60928E21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67C6BEF-DBAE-4380-A5C7-A3D8DEE3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462235-2D1F-4B6B-8A85-610F1B9A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513F7D-2140-4EDF-9766-A8B36CD3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481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5E139C-CBC5-4EBE-843E-F531788EA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E17BB1D-E01C-4CD0-B229-4243B14DE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3D25E2A-F30B-454F-9C55-B0CE24AAA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D903C5D-AE3D-4CBC-BD1D-9833A7B82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B788318-5630-42F4-A71C-48404008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EBC4AD4-3B8E-4245-B514-67D8268E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305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28B131-6242-4421-906B-77864A75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23681F5-2086-4357-9278-DEE820EB1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C97F059-98A9-4779-8F3C-95D01166D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614CACE-C113-4C8A-9636-2F27AC6C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7C6D3FE-BDAF-409C-B36A-EDBB503A8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EC82C30-E51C-4E3D-B4E9-BAE880D1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9197C6A-D105-4583-B1C8-2538B93D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A93D772-3BF4-4789-852F-C44F0AF2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198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54BE8-B76C-43BD-8EA2-177E9D0B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5B88AE6-6442-403E-A510-153783F0C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36BA7A6-DB90-40B3-A2D0-C9F52D2D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07CC04B-E7FD-4278-81F7-5A759CF6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74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DB6FE99-2713-44E5-BCAD-E8677D9F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4AB58CE-D1D5-4674-B4B6-BDCBC1D25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B34A39-9B1C-4966-8252-7D60E5CE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45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F7D756-AC8D-4876-A392-C61BCA12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765EDAA-B1DA-4A45-A7E3-BB5F0DF5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0F69916-8594-43A0-ACC7-6E61B7341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BF4A1A0-2744-42AC-962A-380A025E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333F3C1-56A2-4DB9-8196-DB7A3DA4D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2126021-1DE3-47AA-9BBE-CA4F4225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797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EBE385-0CD0-4835-9461-BE3D4B9E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86306AE-EFFF-4AEE-AF9A-92B3AF62C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3CF3D55-F911-4F23-AF25-5F3CF8572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0764D5-41C8-44EE-8EDC-EA6CADF78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AD22AB-10C7-4B5C-BFC7-166D0C17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99E7AFD-A1F6-4903-AC78-A36CF67B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66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268AE9F-1C44-4B21-9B11-2BD98BCF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DAC6C40-5227-40AF-985C-AFE173DE7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0030B4-8C88-4EFD-96CE-ABFA91BC6D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A5FE-0064-4DFE-A935-AF00A1AD6280}" type="datetimeFigureOut">
              <a:rPr lang="ko-KR" altLang="en-US" smtClean="0"/>
              <a:t>2023-12-27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4EB1E8-7AB0-4758-8892-B3F5A52DD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5C1987-4D8B-4204-983E-E9EEF9F1C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392DA-6E0E-435A-9B39-83FD97A56A3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8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65" r:id="rId14"/>
    <p:sldLayoutId id="2147483668" r:id="rId15"/>
    <p:sldLayoutId id="2147483669" r:id="rId16"/>
    <p:sldLayoutId id="2147483670" r:id="rId17"/>
    <p:sldLayoutId id="2147483666" r:id="rId18"/>
  </p:sldLayoutIdLst>
  <p:txStyles>
    <p:titleStyle>
      <a:lvl1pPr algn="l" defTabSz="742950" rtl="0" eaLnBrk="1" latinLnBrk="1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1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jpg"/><Relationship Id="rId21" Type="http://schemas.openxmlformats.org/officeDocument/2006/relationships/image" Target="../media/image58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jpe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pn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jp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jpeg"/><Relationship Id="rId27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9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11" Type="http://schemas.openxmlformats.org/officeDocument/2006/relationships/image" Target="../media/image62.png"/><Relationship Id="rId5" Type="http://schemas.openxmlformats.org/officeDocument/2006/relationships/image" Target="../media/image88.jpeg"/><Relationship Id="rId15" Type="http://schemas.openxmlformats.org/officeDocument/2006/relationships/image" Target="../media/image69.pn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56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82.png"/><Relationship Id="rId5" Type="http://schemas.openxmlformats.org/officeDocument/2006/relationships/image" Target="../media/image94.png"/><Relationship Id="rId10" Type="http://schemas.openxmlformats.org/officeDocument/2006/relationships/image" Target="../media/image95.jpeg"/><Relationship Id="rId4" Type="http://schemas.openxmlformats.org/officeDocument/2006/relationships/image" Target="../media/image92.jpeg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75.jpeg"/><Relationship Id="rId3" Type="http://schemas.openxmlformats.org/officeDocument/2006/relationships/image" Target="../media/image89.png"/><Relationship Id="rId7" Type="http://schemas.openxmlformats.org/officeDocument/2006/relationships/image" Target="../media/image63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eg"/><Relationship Id="rId11" Type="http://schemas.openxmlformats.org/officeDocument/2006/relationships/image" Target="../media/image92.jpeg"/><Relationship Id="rId5" Type="http://schemas.openxmlformats.org/officeDocument/2006/relationships/image" Target="../media/image87.jpeg"/><Relationship Id="rId10" Type="http://schemas.openxmlformats.org/officeDocument/2006/relationships/image" Target="../media/image43.png"/><Relationship Id="rId4" Type="http://schemas.openxmlformats.org/officeDocument/2006/relationships/image" Target="../media/image90.jpeg"/><Relationship Id="rId9" Type="http://schemas.openxmlformats.org/officeDocument/2006/relationships/image" Target="../media/image66.png"/><Relationship Id="rId1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59.png"/><Relationship Id="rId7" Type="http://schemas.openxmlformats.org/officeDocument/2006/relationships/image" Target="../media/image73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93.jpeg"/><Relationship Id="rId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81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png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700EBB4-EEF8-404E-BAFE-587FA631B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904646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88A4B1D-4E77-47B5-92B3-8F6831DAE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904646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FACA2FF-F1DD-412E-9F97-D787C2F8B52A}"/>
              </a:ext>
            </a:extLst>
          </p:cNvPr>
          <p:cNvSpPr/>
          <p:nvPr/>
        </p:nvSpPr>
        <p:spPr>
          <a:xfrm>
            <a:off x="7584141" y="206188"/>
            <a:ext cx="2178424" cy="851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672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>
            <a:extLst>
              <a:ext uri="{FF2B5EF4-FFF2-40B4-BE49-F238E27FC236}">
                <a16:creationId xmlns:a16="http://schemas.microsoft.com/office/drawing/2014/main" id="{8006D3E8-542D-420B-94D0-2CF5E13FE75B}"/>
              </a:ext>
            </a:extLst>
          </p:cNvPr>
          <p:cNvSpPr/>
          <p:nvPr/>
        </p:nvSpPr>
        <p:spPr>
          <a:xfrm>
            <a:off x="540689" y="2823007"/>
            <a:ext cx="8598177" cy="18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893DB3C6-2280-4673-BCB8-BC96873CD804}"/>
              </a:ext>
            </a:extLst>
          </p:cNvPr>
          <p:cNvSpPr/>
          <p:nvPr/>
        </p:nvSpPr>
        <p:spPr>
          <a:xfrm>
            <a:off x="540689" y="862639"/>
            <a:ext cx="8598177" cy="18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5E30A5EC-2B51-4AC1-8291-D63A044E23B2}"/>
              </a:ext>
            </a:extLst>
          </p:cNvPr>
          <p:cNvSpPr/>
          <p:nvPr/>
        </p:nvSpPr>
        <p:spPr>
          <a:xfrm>
            <a:off x="537031" y="4782311"/>
            <a:ext cx="8598177" cy="18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87D89-F1B9-4815-ACF2-6C9201B6A529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03   APP SERVICE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A9905-CDBB-462B-B013-95342C45B027}"/>
              </a:ext>
            </a:extLst>
          </p:cNvPr>
          <p:cNvSpPr txBox="1"/>
          <p:nvPr/>
        </p:nvSpPr>
        <p:spPr>
          <a:xfrm>
            <a:off x="5034052" y="1399998"/>
            <a:ext cx="2210810" cy="129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000"/>
              </a:lnSpc>
            </a:pPr>
            <a:r>
              <a:rPr lang="ko-KR" altLang="en-US" sz="10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재주문</a:t>
            </a:r>
            <a:r>
              <a:rPr lang="ko-KR" altLang="en-US" sz="1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기능 제공</a:t>
            </a:r>
            <a:endParaRPr lang="en-US" altLang="ko-KR" sz="10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ADB91-9BCF-4524-8C3B-122DCB431C6C}"/>
              </a:ext>
            </a:extLst>
          </p:cNvPr>
          <p:cNvSpPr txBox="1"/>
          <p:nvPr/>
        </p:nvSpPr>
        <p:spPr>
          <a:xfrm>
            <a:off x="5374080" y="3274145"/>
            <a:ext cx="2114094" cy="129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000"/>
              </a:lnSpc>
            </a:pPr>
            <a:r>
              <a:rPr lang="ko-KR" altLang="en-US" sz="1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면적 계산</a:t>
            </a:r>
            <a:r>
              <a:rPr lang="en-US" altLang="ko-KR" sz="1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맞춤견적 상세 주문 기능 제공</a:t>
            </a:r>
            <a:endParaRPr lang="en-US" altLang="ko-KR" sz="10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1BD45-B26F-4E50-A7EB-32209C0B8F70}"/>
              </a:ext>
            </a:extLst>
          </p:cNvPr>
          <p:cNvSpPr txBox="1"/>
          <p:nvPr/>
        </p:nvSpPr>
        <p:spPr>
          <a:xfrm>
            <a:off x="4638397" y="5254215"/>
            <a:ext cx="1929435" cy="129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000"/>
              </a:lnSpc>
            </a:pPr>
            <a:r>
              <a:rPr lang="ko-KR" altLang="en-US" sz="1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상품목록 관련노출 앱</a:t>
            </a:r>
            <a:endParaRPr lang="en-US" altLang="ko-KR" sz="10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417CA-0202-4A74-9CC7-7C8BA8DB4F23}"/>
              </a:ext>
            </a:extLst>
          </p:cNvPr>
          <p:cNvSpPr txBox="1"/>
          <p:nvPr/>
        </p:nvSpPr>
        <p:spPr>
          <a:xfrm>
            <a:off x="3531825" y="5607985"/>
            <a:ext cx="4216102" cy="444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50000"/>
              </a:lnSpc>
              <a:spcBef>
                <a:spcPts val="381"/>
              </a:spcBef>
              <a:buClr>
                <a:srgbClr val="969696"/>
              </a:buClr>
              <a:buSzPct val="80000"/>
            </a:pPr>
            <a:r>
              <a:rPr lang="ko-KR" altLang="en-US" sz="900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상품상세에서만</a:t>
            </a: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 노출되던 연관상품을 상품목록에서도 노출 시켜주어</a:t>
            </a:r>
            <a:endParaRPr lang="en-US" altLang="ko-KR" sz="9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  <a:cs typeface="Rix정고딕 L" pitchFamily="18" charset="-127"/>
            </a:endParaRPr>
          </a:p>
          <a:p>
            <a:pPr latinLnBrk="0">
              <a:lnSpc>
                <a:spcPct val="150000"/>
              </a:lnSpc>
              <a:spcBef>
                <a:spcPts val="381"/>
              </a:spcBef>
              <a:buClr>
                <a:srgbClr val="969696"/>
              </a:buClr>
              <a:buSzPct val="80000"/>
            </a:pP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보다 많은 상품으로 고객을 </a:t>
            </a:r>
            <a:r>
              <a:rPr lang="ko-KR" altLang="en-US" sz="900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유입시켜</a:t>
            </a: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 매출 상승효과를 볼 수 있는 기능입니다</a:t>
            </a:r>
            <a:r>
              <a:rPr lang="en-US" altLang="ko-KR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.</a:t>
            </a:r>
            <a:endParaRPr lang="ko-KR" altLang="en-US" sz="9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  <a:cs typeface="Rix정고딕 L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0EFFBB-B79E-4A3B-A305-9FC8FC72CE2B}"/>
              </a:ext>
            </a:extLst>
          </p:cNvPr>
          <p:cNvSpPr txBox="1"/>
          <p:nvPr/>
        </p:nvSpPr>
        <p:spPr>
          <a:xfrm>
            <a:off x="3531825" y="1387045"/>
            <a:ext cx="673261" cy="1553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lnSpc>
                <a:spcPts val="1200"/>
              </a:lnSpc>
            </a:pPr>
            <a:r>
              <a:rPr lang="ko-KR" altLang="en-US" sz="12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간편재주문</a:t>
            </a:r>
            <a:endParaRPr lang="en-US" altLang="ko-KR" sz="1200" spc="-50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D692C7-6764-488C-B5A2-F254B094565E}"/>
              </a:ext>
            </a:extLst>
          </p:cNvPr>
          <p:cNvSpPr txBox="1"/>
          <p:nvPr/>
        </p:nvSpPr>
        <p:spPr>
          <a:xfrm>
            <a:off x="3531825" y="3262314"/>
            <a:ext cx="1376980" cy="1553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lnSpc>
                <a:spcPts val="1200"/>
              </a:lnSpc>
            </a:pPr>
            <a:r>
              <a:rPr lang="ko-KR" altLang="en-US" sz="12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면적계산기 </a:t>
            </a:r>
            <a:r>
              <a:rPr lang="en-US" altLang="ko-KR" sz="12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&amp; </a:t>
            </a:r>
            <a:r>
              <a:rPr lang="ko-KR" altLang="en-US" sz="12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맞춤견적</a:t>
            </a:r>
            <a:endParaRPr lang="en-US" altLang="ko-KR" sz="1200" spc="-50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2BED5F-5615-4843-92D4-43B150117CC1}"/>
              </a:ext>
            </a:extLst>
          </p:cNvPr>
          <p:cNvSpPr txBox="1"/>
          <p:nvPr/>
        </p:nvSpPr>
        <p:spPr>
          <a:xfrm>
            <a:off x="3531825" y="5242384"/>
            <a:ext cx="673261" cy="1553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lnSpc>
                <a:spcPts val="1200"/>
              </a:lnSpc>
            </a:pPr>
            <a:r>
              <a:rPr lang="ko-KR" altLang="en-US" sz="1200" spc="-50" dirty="0" err="1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리스트코디</a:t>
            </a:r>
            <a:endParaRPr lang="en-US" altLang="ko-KR" sz="1200" spc="-50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B7E550-6F59-438D-A834-58642537F986}"/>
              </a:ext>
            </a:extLst>
          </p:cNvPr>
          <p:cNvSpPr txBox="1"/>
          <p:nvPr/>
        </p:nvSpPr>
        <p:spPr>
          <a:xfrm>
            <a:off x="3531825" y="1738553"/>
            <a:ext cx="4046220" cy="3935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50000"/>
              </a:lnSpc>
              <a:buClr>
                <a:srgbClr val="969696"/>
              </a:buClr>
              <a:buSzPct val="80000"/>
            </a:pP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쉽고 편하고 빠르게 기존 주문을 그대로 불러와 간편 재주문을 할 수 있으며</a:t>
            </a:r>
            <a:r>
              <a:rPr lang="en-US" altLang="ko-KR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,</a:t>
            </a:r>
          </a:p>
          <a:p>
            <a:pPr latinLnBrk="0">
              <a:lnSpc>
                <a:spcPct val="150000"/>
              </a:lnSpc>
              <a:buClr>
                <a:srgbClr val="969696"/>
              </a:buClr>
              <a:buSzPct val="80000"/>
            </a:pP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재주문시도</a:t>
            </a:r>
            <a:r>
              <a:rPr lang="en-US" altLang="ko-KR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,</a:t>
            </a:r>
            <a:r>
              <a:rPr lang="ko-KR" altLang="en-US" sz="900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재주문</a:t>
            </a: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 </a:t>
            </a:r>
            <a:r>
              <a:rPr lang="ko-KR" altLang="en-US" sz="900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수등</a:t>
            </a: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  다양한 통계정보를 제공합니다</a:t>
            </a:r>
            <a:r>
              <a:rPr lang="en-US" altLang="ko-KR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540E64C-8E8B-4689-B352-73EAF0EBC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61" y="1076301"/>
            <a:ext cx="2545101" cy="143199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480CDEA-15DE-4474-9B68-21C2B9C44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0" y="2981655"/>
            <a:ext cx="2388537" cy="1485161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0A17512F-0164-4ED3-A40D-584E9ED34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2" y="4792748"/>
            <a:ext cx="2439593" cy="165747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5E51B8C-7336-4AAE-8649-93EEF8C7B559}"/>
              </a:ext>
            </a:extLst>
          </p:cNvPr>
          <p:cNvSpPr txBox="1"/>
          <p:nvPr/>
        </p:nvSpPr>
        <p:spPr>
          <a:xfrm>
            <a:off x="3531825" y="3588954"/>
            <a:ext cx="4046220" cy="601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박스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커튼 등과 같은 상품은 고객에 따라 니즈가 다르기 때문에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Noto Sans KR Thin" panose="020B0200000000000000" pitchFamily="34" charset="-127"/>
              <a:ea typeface="Noto Sans KR Thin" panose="020B02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실측 사이즈와 옵션 선택 시 주문해야 할 폭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수량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,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결제예정금액등을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 자동으로 산출하여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Noto Sans KR Thin" panose="020B0200000000000000" pitchFamily="34" charset="-127"/>
              <a:ea typeface="Noto Sans KR Thin" panose="020B02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계산해줄 수 있는 맞춤견적 앱을 도입하여 고객에 니즈에 빠르게 대응할 수 있습니다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.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Noto Sans KR Thin" panose="020B0200000000000000" pitchFamily="34" charset="-127"/>
              <a:ea typeface="Noto Sans KR Thin" panose="020B0200000000000000" pitchFamily="34" charset="-127"/>
            </a:endParaRPr>
          </a:p>
        </p:txBody>
      </p:sp>
      <p:pic>
        <p:nvPicPr>
          <p:cNvPr id="57" name="그래픽 56">
            <a:extLst>
              <a:ext uri="{FF2B5EF4-FFF2-40B4-BE49-F238E27FC236}">
                <a16:creationId xmlns:a16="http://schemas.microsoft.com/office/drawing/2014/main" id="{900A5070-5AAE-4852-8415-0818A88A0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2592" y="0"/>
            <a:ext cx="2353409" cy="20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55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0B5BB546-AEFF-43B8-B311-F5B94857B5C5}"/>
              </a:ext>
            </a:extLst>
          </p:cNvPr>
          <p:cNvSpPr/>
          <p:nvPr/>
        </p:nvSpPr>
        <p:spPr>
          <a:xfrm>
            <a:off x="6374423" y="0"/>
            <a:ext cx="35315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F44FB5E-8272-44C2-A012-4DF3F8E4E2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1"/>
          <a:stretch/>
        </p:blipFill>
        <p:spPr>
          <a:xfrm>
            <a:off x="5036131" y="1610249"/>
            <a:ext cx="4869871" cy="4503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2D6191C-935B-452D-8B96-4FE1C4DA8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t="13556" r="14586" b="2926"/>
          <a:stretch/>
        </p:blipFill>
        <p:spPr>
          <a:xfrm>
            <a:off x="5539665" y="1985615"/>
            <a:ext cx="4366337" cy="308243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68B881EF-FD5B-438C-BA23-37051E6FD14C}"/>
              </a:ext>
            </a:extLst>
          </p:cNvPr>
          <p:cNvGrpSpPr/>
          <p:nvPr/>
        </p:nvGrpSpPr>
        <p:grpSpPr>
          <a:xfrm>
            <a:off x="793180" y="1611506"/>
            <a:ext cx="3479882" cy="1926201"/>
            <a:chOff x="755078" y="1722483"/>
            <a:chExt cx="3479882" cy="192620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D2A47D-7907-4307-BB32-F7DDBA942FC3}"/>
                </a:ext>
              </a:extLst>
            </p:cNvPr>
            <p:cNvSpPr txBox="1"/>
            <p:nvPr/>
          </p:nvSpPr>
          <p:spPr>
            <a:xfrm>
              <a:off x="755078" y="1722483"/>
              <a:ext cx="1120500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altLang="ko-KR" sz="1400" b="1" dirty="0">
                  <a:solidFill>
                    <a:srgbClr val="C00027"/>
                  </a:solidFill>
                  <a:latin typeface="Montserrat ExtraBold" panose="00000900000000000000" pitchFamily="2" charset="0"/>
                  <a:ea typeface="나눔스퀘어_ac" panose="020B0600000101010101" pitchFamily="50" charset="-127"/>
                </a:rPr>
                <a:t>COODIRINK</a:t>
              </a:r>
              <a:endParaRPr lang="ko-KR" altLang="en-US" sz="1400" b="1" dirty="0">
                <a:solidFill>
                  <a:srgbClr val="C00027"/>
                </a:solidFill>
                <a:latin typeface="Montserrat ExtraBold" panose="00000900000000000000" pitchFamily="2" charset="0"/>
                <a:ea typeface="나눔스퀘어_ac" panose="020B0600000101010101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45C29D-8B46-4D7A-8086-32B23594639B}"/>
                </a:ext>
              </a:extLst>
            </p:cNvPr>
            <p:cNvSpPr txBox="1"/>
            <p:nvPr/>
          </p:nvSpPr>
          <p:spPr>
            <a:xfrm>
              <a:off x="769364" y="2422707"/>
              <a:ext cx="3465596" cy="122597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쇼핑몰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, 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블로그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, </a:t>
              </a:r>
              <a:r>
                <a:rPr lang="ko-KR" altLang="en-US" sz="1050" spc="-50" dirty="0" err="1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홈페이지등에서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 제공하는 이미지의 활용도를 </a:t>
              </a:r>
              <a:endParaRPr lang="en-US" altLang="ko-KR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높일 수 있도록 링크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, 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영역지정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, </a:t>
              </a:r>
              <a:r>
                <a:rPr lang="ko-KR" altLang="en-US" sz="1050" spc="-50" dirty="0" err="1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정보등을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 추가 할 수 있게 해주는 </a:t>
              </a:r>
              <a:endParaRPr lang="en-US" altLang="ko-KR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플러그인 방식의 서비스입니다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.</a:t>
              </a:r>
              <a:endParaRPr lang="ko-KR" altLang="en-US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endParaRPr lang="ko-KR" altLang="en-US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endParaRPr lang="en-US" altLang="ko-KR" sz="105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  <a:cs typeface="Rix정고딕 L" pitchFamily="18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endParaRPr lang="en-US" altLang="ko-KR" sz="105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  <a:cs typeface="Rix정고딕 L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B87619C2-2610-4357-8F57-42924B2DCE86}"/>
                </a:ext>
              </a:extLst>
            </p:cNvPr>
            <p:cNvSpPr/>
            <p:nvPr/>
          </p:nvSpPr>
          <p:spPr>
            <a:xfrm>
              <a:off x="762221" y="2228688"/>
              <a:ext cx="360000" cy="36000"/>
            </a:xfrm>
            <a:prstGeom prst="rect">
              <a:avLst/>
            </a:prstGeom>
            <a:solidFill>
              <a:srgbClr val="C0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11" name="타원 10">
            <a:extLst>
              <a:ext uri="{FF2B5EF4-FFF2-40B4-BE49-F238E27FC236}">
                <a16:creationId xmlns:a16="http://schemas.microsoft.com/office/drawing/2014/main" id="{1EE61965-D24F-4987-A7E7-6A9BABAE548A}"/>
              </a:ext>
            </a:extLst>
          </p:cNvPr>
          <p:cNvSpPr/>
          <p:nvPr/>
        </p:nvSpPr>
        <p:spPr>
          <a:xfrm>
            <a:off x="592292" y="3343282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아이콘 링크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링크가 정의된 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아이콘을 원하는 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위치 추가 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EBEEA3D5-DED0-4936-BD9B-CFD7B3EFCC0F}"/>
              </a:ext>
            </a:extLst>
          </p:cNvPr>
          <p:cNvSpPr/>
          <p:nvPr/>
        </p:nvSpPr>
        <p:spPr>
          <a:xfrm>
            <a:off x="2327927" y="3343281"/>
            <a:ext cx="1461145" cy="14611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9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아이콘</a:t>
            </a:r>
            <a:endParaRPr lang="en-US" altLang="ko-KR" sz="9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r>
              <a:rPr lang="ko-KR" altLang="en-US" sz="9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애니메이션</a:t>
            </a:r>
            <a:endParaRPr lang="en-US" altLang="ko-KR" sz="9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지정한 아이콘에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애니메이션 지정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6F59BA1-730C-4843-A333-80C7B838F346}"/>
              </a:ext>
            </a:extLst>
          </p:cNvPr>
          <p:cNvSpPr/>
          <p:nvPr/>
        </p:nvSpPr>
        <p:spPr>
          <a:xfrm>
            <a:off x="592292" y="4933193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캡션추가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각 아이콘에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상품별 캡션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추가 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C9299648-40C1-4D66-8731-797731D0AE59}"/>
              </a:ext>
            </a:extLst>
          </p:cNvPr>
          <p:cNvSpPr/>
          <p:nvPr/>
        </p:nvSpPr>
        <p:spPr>
          <a:xfrm>
            <a:off x="2306393" y="491864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9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레이어 </a:t>
            </a:r>
            <a:endParaRPr lang="en-US" altLang="ko-KR" sz="9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r>
              <a:rPr lang="ko-KR" altLang="en-US" sz="9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영역 지정</a:t>
            </a:r>
            <a:endParaRPr lang="en-US" altLang="ko-KR" sz="9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 err="1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인터렉션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시작 영역의 크기 및 위치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지정 가능 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A5C138-E73C-4597-AD4C-B47D99427B04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03   APP SERVICE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1286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A77691FF-D58C-4D9E-98AF-1CF19772ECC3}"/>
              </a:ext>
            </a:extLst>
          </p:cNvPr>
          <p:cNvSpPr/>
          <p:nvPr/>
        </p:nvSpPr>
        <p:spPr>
          <a:xfrm>
            <a:off x="6374423" y="0"/>
            <a:ext cx="35315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71423-C79B-414C-8409-E8477B0725AC}"/>
              </a:ext>
            </a:extLst>
          </p:cNvPr>
          <p:cNvSpPr txBox="1"/>
          <p:nvPr/>
        </p:nvSpPr>
        <p:spPr>
          <a:xfrm>
            <a:off x="465816" y="313298"/>
            <a:ext cx="141064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ko-KR" sz="2400" spc="-1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</a:t>
            </a:r>
            <a:endParaRPr lang="ko-KR" altLang="en-US" sz="2400" spc="-100" dirty="0">
              <a:solidFill>
                <a:schemeClr val="bg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11C5AF3-0FE6-42D1-82DA-4BFF3B0CE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1"/>
          <a:stretch/>
        </p:blipFill>
        <p:spPr>
          <a:xfrm>
            <a:off x="5036131" y="1610249"/>
            <a:ext cx="4869871" cy="45036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2C62E4C-AA44-42DA-9507-56ABC21C0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/>
        </p:blipFill>
        <p:spPr bwMode="auto">
          <a:xfrm>
            <a:off x="5539666" y="1994398"/>
            <a:ext cx="4353673" cy="30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E1577CB-6711-4C45-ABC7-BF75DE3D6C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5573" r="32738" b="76320"/>
          <a:stretch/>
        </p:blipFill>
        <p:spPr>
          <a:xfrm>
            <a:off x="5539666" y="1985617"/>
            <a:ext cx="4415363" cy="3082429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C2350DC8-56A5-4714-BB18-65358632572C}"/>
              </a:ext>
            </a:extLst>
          </p:cNvPr>
          <p:cNvGrpSpPr/>
          <p:nvPr/>
        </p:nvGrpSpPr>
        <p:grpSpPr>
          <a:xfrm>
            <a:off x="793180" y="1611506"/>
            <a:ext cx="3479882" cy="1713322"/>
            <a:chOff x="755078" y="1722483"/>
            <a:chExt cx="3479882" cy="171332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870D47-AAB1-472E-B3C9-D727424279F3}"/>
                </a:ext>
              </a:extLst>
            </p:cNvPr>
            <p:cNvSpPr txBox="1"/>
            <p:nvPr/>
          </p:nvSpPr>
          <p:spPr>
            <a:xfrm>
              <a:off x="755078" y="1722483"/>
              <a:ext cx="99065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ko-KR" altLang="en-US" sz="1400" b="1" dirty="0" err="1">
                  <a:solidFill>
                    <a:srgbClr val="C00027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추천인리워드</a:t>
              </a:r>
              <a:endParaRPr lang="ko-KR" altLang="en-US" sz="14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F85D03-5A4D-4FFE-8CA6-82F823A66805}"/>
                </a:ext>
              </a:extLst>
            </p:cNvPr>
            <p:cNvSpPr txBox="1"/>
            <p:nvPr/>
          </p:nvSpPr>
          <p:spPr>
            <a:xfrm>
              <a:off x="769364" y="2422707"/>
              <a:ext cx="3465596" cy="10130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추천인과 피추천인에게 적립금지급</a:t>
              </a:r>
              <a:endParaRPr lang="en-US" altLang="ko-KR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회원가입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,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첫번째 주문 시 주문 등 다양한 조건 상황마다</a:t>
              </a:r>
              <a:endParaRPr lang="en-US" altLang="ko-KR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적립금과 쿠폰이 자동으로 지급되는 리워드 솔루션입니다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.</a:t>
              </a:r>
              <a:endParaRPr lang="ko-KR" altLang="en-US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endParaRPr lang="en-US" altLang="ko-KR" sz="105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  <a:cs typeface="Rix정고딕 L" pitchFamily="18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endParaRPr lang="en-US" altLang="ko-KR" sz="105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  <a:cs typeface="Rix정고딕 L" pitchFamily="18" charset="-127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98E04BC-6FB5-45D6-BB7A-412543602DAF}"/>
                </a:ext>
              </a:extLst>
            </p:cNvPr>
            <p:cNvSpPr/>
            <p:nvPr/>
          </p:nvSpPr>
          <p:spPr>
            <a:xfrm>
              <a:off x="762221" y="2228688"/>
              <a:ext cx="360000" cy="36000"/>
            </a:xfrm>
            <a:prstGeom prst="rect">
              <a:avLst/>
            </a:prstGeom>
            <a:solidFill>
              <a:srgbClr val="C0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A2E862D-3076-4501-AD6D-BE362917FEA9}"/>
              </a:ext>
            </a:extLst>
          </p:cNvPr>
          <p:cNvSpPr/>
          <p:nvPr/>
        </p:nvSpPr>
        <p:spPr>
          <a:xfrm>
            <a:off x="592292" y="3343284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추천인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다른 회원에게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추천을 받는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F8E396A5-13DF-4B72-A453-2DA1854180A1}"/>
              </a:ext>
            </a:extLst>
          </p:cNvPr>
          <p:cNvSpPr/>
          <p:nvPr/>
        </p:nvSpPr>
        <p:spPr>
          <a:xfrm>
            <a:off x="2327927" y="3343281"/>
            <a:ext cx="1461145" cy="14611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피추천인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가입시 추천인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아이디를 입력하는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F509FA62-EC4D-42C4-841C-3721C6A7F196}"/>
              </a:ext>
            </a:extLst>
          </p:cNvPr>
          <p:cNvSpPr/>
          <p:nvPr/>
        </p:nvSpPr>
        <p:spPr>
          <a:xfrm>
            <a:off x="592292" y="4933193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추천인의 추천인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추천인의 상위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추천인까지 혜택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적용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237402DE-A173-400F-896D-49D33D6F0077}"/>
              </a:ext>
            </a:extLst>
          </p:cNvPr>
          <p:cNvSpPr/>
          <p:nvPr/>
        </p:nvSpPr>
        <p:spPr>
          <a:xfrm>
            <a:off x="2306393" y="491864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소수점 처리기준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구매금액 비율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조건 설정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6218D2AF-1D80-4760-9DAD-BFDAF7AA3275}"/>
              </a:ext>
            </a:extLst>
          </p:cNvPr>
          <p:cNvSpPr/>
          <p:nvPr/>
        </p:nvSpPr>
        <p:spPr>
          <a:xfrm>
            <a:off x="3989453" y="493319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적립금 유효기간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리워드로 지급된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적립금의 사용가능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기간 설정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50E1CA-7A20-472A-86B6-C3468DD5EADA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03   APP SERVICE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881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A77691FF-D58C-4D9E-98AF-1CF19772ECC3}"/>
              </a:ext>
            </a:extLst>
          </p:cNvPr>
          <p:cNvSpPr/>
          <p:nvPr/>
        </p:nvSpPr>
        <p:spPr>
          <a:xfrm>
            <a:off x="6374423" y="0"/>
            <a:ext cx="35315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71423-C79B-414C-8409-E8477B0725AC}"/>
              </a:ext>
            </a:extLst>
          </p:cNvPr>
          <p:cNvSpPr txBox="1"/>
          <p:nvPr/>
        </p:nvSpPr>
        <p:spPr>
          <a:xfrm>
            <a:off x="465816" y="313298"/>
            <a:ext cx="141064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ko-KR" sz="2400" spc="-1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</a:t>
            </a:r>
            <a:endParaRPr lang="ko-KR" altLang="en-US" sz="2400" spc="-100" dirty="0">
              <a:solidFill>
                <a:schemeClr val="bg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2350DC8-56A5-4714-BB18-65358632572C}"/>
              </a:ext>
            </a:extLst>
          </p:cNvPr>
          <p:cNvGrpSpPr/>
          <p:nvPr/>
        </p:nvGrpSpPr>
        <p:grpSpPr>
          <a:xfrm>
            <a:off x="793180" y="1611506"/>
            <a:ext cx="3479882" cy="1023389"/>
            <a:chOff x="755078" y="1722483"/>
            <a:chExt cx="3479882" cy="102338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870D47-AAB1-472E-B3C9-D727424279F3}"/>
                </a:ext>
              </a:extLst>
            </p:cNvPr>
            <p:cNvSpPr txBox="1"/>
            <p:nvPr/>
          </p:nvSpPr>
          <p:spPr>
            <a:xfrm>
              <a:off x="755078" y="1722483"/>
              <a:ext cx="99065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ko-KR" altLang="en-US" sz="1400" b="1" dirty="0" err="1">
                  <a:solidFill>
                    <a:srgbClr val="C00027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상품일괄구매</a:t>
              </a:r>
              <a:endParaRPr lang="ko-KR" altLang="en-US" sz="14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F85D03-5A4D-4FFE-8CA6-82F823A66805}"/>
                </a:ext>
              </a:extLst>
            </p:cNvPr>
            <p:cNvSpPr txBox="1"/>
            <p:nvPr/>
          </p:nvSpPr>
          <p:spPr>
            <a:xfrm>
              <a:off x="769364" y="2422707"/>
              <a:ext cx="3465596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연관상품을 그룹화하여 메인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, 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상품페이지 등 어느 </a:t>
              </a:r>
              <a:r>
                <a:rPr lang="ko-KR" altLang="en-US" sz="1050" spc="-50" dirty="0" err="1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곳에서든</a:t>
              </a:r>
              <a:b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</a:b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일괄구매를 유도하여 주문을 할 수 있도록 하는 기능입니다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.</a:t>
              </a: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98E04BC-6FB5-45D6-BB7A-412543602DAF}"/>
                </a:ext>
              </a:extLst>
            </p:cNvPr>
            <p:cNvSpPr/>
            <p:nvPr/>
          </p:nvSpPr>
          <p:spPr>
            <a:xfrm>
              <a:off x="762221" y="2228688"/>
              <a:ext cx="360000" cy="36000"/>
            </a:xfrm>
            <a:prstGeom prst="rect">
              <a:avLst/>
            </a:prstGeom>
            <a:solidFill>
              <a:srgbClr val="C0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pic>
        <p:nvPicPr>
          <p:cNvPr id="30" name="그림 29">
            <a:extLst>
              <a:ext uri="{FF2B5EF4-FFF2-40B4-BE49-F238E27FC236}">
                <a16:creationId xmlns:a16="http://schemas.microsoft.com/office/drawing/2014/main" id="{CDC03753-ADD5-4678-A1B5-5236B1953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1"/>
          <a:stretch/>
        </p:blipFill>
        <p:spPr>
          <a:xfrm>
            <a:off x="5036131" y="1610249"/>
            <a:ext cx="4869871" cy="45036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1F7F6B0-4D80-48C4-9C18-4E2479A4E8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8"/>
          <a:stretch/>
        </p:blipFill>
        <p:spPr>
          <a:xfrm>
            <a:off x="5524457" y="1998951"/>
            <a:ext cx="4381545" cy="3083654"/>
          </a:xfrm>
          <a:prstGeom prst="rect">
            <a:avLst/>
          </a:prstGeom>
        </p:spPr>
      </p:pic>
      <p:sp>
        <p:nvSpPr>
          <p:cNvPr id="23" name="타원 22">
            <a:extLst>
              <a:ext uri="{FF2B5EF4-FFF2-40B4-BE49-F238E27FC236}">
                <a16:creationId xmlns:a16="http://schemas.microsoft.com/office/drawing/2014/main" id="{7A2E862D-3076-4501-AD6D-BE362917FEA9}"/>
              </a:ext>
            </a:extLst>
          </p:cNvPr>
          <p:cNvSpPr/>
          <p:nvPr/>
        </p:nvSpPr>
        <p:spPr>
          <a:xfrm>
            <a:off x="592292" y="3343284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그룹별 지정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판매할 상품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그룹별로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지정가능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F8E396A5-13DF-4B72-A453-2DA1854180A1}"/>
              </a:ext>
            </a:extLst>
          </p:cNvPr>
          <p:cNvSpPr/>
          <p:nvPr/>
        </p:nvSpPr>
        <p:spPr>
          <a:xfrm>
            <a:off x="2327927" y="3343281"/>
            <a:ext cx="1461145" cy="14611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구성을 다르게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패키지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세트 상품 등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구성을 다르게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그룹지정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F509FA62-EC4D-42C4-841C-3721C6A7F196}"/>
              </a:ext>
            </a:extLst>
          </p:cNvPr>
          <p:cNvSpPr/>
          <p:nvPr/>
        </p:nvSpPr>
        <p:spPr>
          <a:xfrm>
            <a:off x="592292" y="4933193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일괄</a:t>
            </a:r>
            <a:r>
              <a:rPr lang="en-US" altLang="ko-KR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/</a:t>
            </a:r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개별선택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그룹에 등록된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상품을 일괄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/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개별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선택하여 구매가능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237402DE-A173-400F-896D-49D33D6F0077}"/>
              </a:ext>
            </a:extLst>
          </p:cNvPr>
          <p:cNvSpPr/>
          <p:nvPr/>
        </p:nvSpPr>
        <p:spPr>
          <a:xfrm>
            <a:off x="2306393" y="491864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구분없이 선택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옵션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/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단일 상품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구분 없이 모두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일괄선택 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6218D2AF-1D80-4760-9DAD-BFDAF7AA3275}"/>
              </a:ext>
            </a:extLst>
          </p:cNvPr>
          <p:cNvSpPr/>
          <p:nvPr/>
        </p:nvSpPr>
        <p:spPr>
          <a:xfrm>
            <a:off x="3989453" y="493319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err="1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바로주문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그룹에서 선택한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 바로 주문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EF8F8-9B31-4EE8-A86F-119F8EDF9444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03   APP SERVICE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675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6FA126F-F568-41CE-8685-2353FE0DF512}"/>
              </a:ext>
            </a:extLst>
          </p:cNvPr>
          <p:cNvSpPr/>
          <p:nvPr/>
        </p:nvSpPr>
        <p:spPr>
          <a:xfrm>
            <a:off x="6374423" y="0"/>
            <a:ext cx="35315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4BC3E86-3A8A-466C-BA6A-4C6302528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1"/>
          <a:stretch/>
        </p:blipFill>
        <p:spPr>
          <a:xfrm>
            <a:off x="5036131" y="1610249"/>
            <a:ext cx="4869871" cy="45036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478F0D6-FF6C-407C-9F94-87EAEDFA7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/>
        </p:blipFill>
        <p:spPr bwMode="auto">
          <a:xfrm>
            <a:off x="5539666" y="1994398"/>
            <a:ext cx="4353673" cy="30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51D8B8C-EB72-4FEA-ACA9-E1ED0E76B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8"/>
          <a:stretch/>
        </p:blipFill>
        <p:spPr>
          <a:xfrm>
            <a:off x="5539665" y="1994398"/>
            <a:ext cx="4366337" cy="3082429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78C0DD71-A40E-4C1E-A17A-19540B982CA4}"/>
              </a:ext>
            </a:extLst>
          </p:cNvPr>
          <p:cNvGrpSpPr/>
          <p:nvPr/>
        </p:nvGrpSpPr>
        <p:grpSpPr>
          <a:xfrm>
            <a:off x="793180" y="1611506"/>
            <a:ext cx="3479882" cy="1074685"/>
            <a:chOff x="755078" y="1722483"/>
            <a:chExt cx="3479882" cy="10746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C30715-7F76-496F-BFAE-542F55C09FFF}"/>
                </a:ext>
              </a:extLst>
            </p:cNvPr>
            <p:cNvSpPr txBox="1"/>
            <p:nvPr/>
          </p:nvSpPr>
          <p:spPr>
            <a:xfrm>
              <a:off x="755078" y="1722483"/>
              <a:ext cx="825547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ko-KR" altLang="en-US" sz="1400" b="1" dirty="0">
                  <a:solidFill>
                    <a:srgbClr val="C00027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간편재주문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A4239E-2BAF-42D3-A8E9-BAB423478FD0}"/>
                </a:ext>
              </a:extLst>
            </p:cNvPr>
            <p:cNvSpPr txBox="1"/>
            <p:nvPr/>
          </p:nvSpPr>
          <p:spPr>
            <a:xfrm>
              <a:off x="769364" y="2422707"/>
              <a:ext cx="3465596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쉽고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,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편하고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 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빠르게 기존 주문을 그대로 간편 </a:t>
              </a:r>
              <a:r>
                <a:rPr lang="ko-KR" altLang="en-US" sz="1050" spc="-50" dirty="0" err="1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재주문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 할 수 있으며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,</a:t>
              </a: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재주문의 다양한 통계 정보를 제공합니다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.</a:t>
              </a: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259FFF5-4FE6-4FC4-B1F1-131BC855B493}"/>
                </a:ext>
              </a:extLst>
            </p:cNvPr>
            <p:cNvSpPr/>
            <p:nvPr/>
          </p:nvSpPr>
          <p:spPr>
            <a:xfrm>
              <a:off x="762221" y="2228688"/>
              <a:ext cx="360000" cy="36000"/>
            </a:xfrm>
            <a:prstGeom prst="rect">
              <a:avLst/>
            </a:prstGeom>
            <a:solidFill>
              <a:srgbClr val="C0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10" name="타원 9">
            <a:extLst>
              <a:ext uri="{FF2B5EF4-FFF2-40B4-BE49-F238E27FC236}">
                <a16:creationId xmlns:a16="http://schemas.microsoft.com/office/drawing/2014/main" id="{9E6D50F2-3416-4583-89B9-6290ED2FFE09}"/>
              </a:ext>
            </a:extLst>
          </p:cNvPr>
          <p:cNvSpPr/>
          <p:nvPr/>
        </p:nvSpPr>
        <p:spPr>
          <a:xfrm>
            <a:off x="592292" y="3343284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재주문클릭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로그인 후 </a:t>
            </a:r>
            <a:r>
              <a:rPr lang="ko-KR" altLang="en-US" sz="900" dirty="0" err="1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재주문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버튼 클릭하며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바로 주문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A596C2F-A3BF-45B8-B917-3F9EBC9DEE67}"/>
              </a:ext>
            </a:extLst>
          </p:cNvPr>
          <p:cNvSpPr/>
          <p:nvPr/>
        </p:nvSpPr>
        <p:spPr>
          <a:xfrm>
            <a:off x="2327927" y="3343281"/>
            <a:ext cx="1461145" cy="14611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정보입력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 정보 입력 후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결제하면 끝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D3D94E0D-630B-4A79-B846-15BF20BB1E7E}"/>
              </a:ext>
            </a:extLst>
          </p:cNvPr>
          <p:cNvSpPr/>
          <p:nvPr/>
        </p:nvSpPr>
        <p:spPr>
          <a:xfrm>
            <a:off x="592292" y="4933193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err="1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상품노출위젯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고객이 이전에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주문한 상품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원하는 페이지에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노출가능한 위젯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21678006-7FC1-43A3-AC51-BA8F50091FE1}"/>
              </a:ext>
            </a:extLst>
          </p:cNvPr>
          <p:cNvSpPr/>
          <p:nvPr/>
        </p:nvSpPr>
        <p:spPr>
          <a:xfrm>
            <a:off x="2306393" y="491864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다양한 통계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재구매 요청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 품목 금액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리포트 제공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A9FA96E9-3D40-4CE0-877C-B5445D865794}"/>
              </a:ext>
            </a:extLst>
          </p:cNvPr>
          <p:cNvSpPr/>
          <p:nvPr/>
        </p:nvSpPr>
        <p:spPr>
          <a:xfrm>
            <a:off x="3989453" y="493319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커스텀 제작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재구매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담기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버튼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주문상품 노출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위젯 등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68954-972F-4DDD-97D5-CEE3870F6E63}"/>
              </a:ext>
            </a:extLst>
          </p:cNvPr>
          <p:cNvSpPr txBox="1"/>
          <p:nvPr/>
        </p:nvSpPr>
        <p:spPr>
          <a:xfrm>
            <a:off x="465816" y="313298"/>
            <a:ext cx="141064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ko-KR" sz="2400" spc="-1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</a:t>
            </a:r>
            <a:endParaRPr lang="ko-KR" altLang="en-US" sz="2400" spc="-100" dirty="0">
              <a:solidFill>
                <a:schemeClr val="bg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A3237-ADC3-46F4-B29D-0BA274D05639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03   APP SERVICE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6461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6FA126F-F568-41CE-8685-2353FE0DF512}"/>
              </a:ext>
            </a:extLst>
          </p:cNvPr>
          <p:cNvSpPr/>
          <p:nvPr/>
        </p:nvSpPr>
        <p:spPr>
          <a:xfrm>
            <a:off x="6374423" y="0"/>
            <a:ext cx="35315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78F0D6-FF6C-407C-9F94-87EAEDFA7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/>
        </p:blipFill>
        <p:spPr bwMode="auto">
          <a:xfrm>
            <a:off x="5539666" y="1994398"/>
            <a:ext cx="4353673" cy="30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78C0DD71-A40E-4C1E-A17A-19540B982CA4}"/>
              </a:ext>
            </a:extLst>
          </p:cNvPr>
          <p:cNvGrpSpPr/>
          <p:nvPr/>
        </p:nvGrpSpPr>
        <p:grpSpPr>
          <a:xfrm>
            <a:off x="793180" y="1611506"/>
            <a:ext cx="3479882" cy="1184972"/>
            <a:chOff x="755078" y="1722483"/>
            <a:chExt cx="3479882" cy="11849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C30715-7F76-496F-BFAE-542F55C09FFF}"/>
                </a:ext>
              </a:extLst>
            </p:cNvPr>
            <p:cNvSpPr txBox="1"/>
            <p:nvPr/>
          </p:nvSpPr>
          <p:spPr>
            <a:xfrm>
              <a:off x="755078" y="1722483"/>
              <a:ext cx="169918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ko-KR" altLang="en-US" sz="1400" b="1" dirty="0">
                  <a:solidFill>
                    <a:srgbClr val="C00027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면적계산기 </a:t>
              </a:r>
              <a:r>
                <a:rPr lang="en-US" altLang="ko-KR" sz="1400" b="1" dirty="0">
                  <a:solidFill>
                    <a:srgbClr val="C00027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&amp; </a:t>
              </a:r>
              <a:r>
                <a:rPr lang="ko-KR" altLang="en-US" sz="1400" b="1" dirty="0">
                  <a:solidFill>
                    <a:srgbClr val="C00027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맞춤견적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A4239E-2BAF-42D3-A8E9-BAB423478FD0}"/>
                </a:ext>
              </a:extLst>
            </p:cNvPr>
            <p:cNvSpPr txBox="1"/>
            <p:nvPr/>
          </p:nvSpPr>
          <p:spPr>
            <a:xfrm>
              <a:off x="769364" y="2422707"/>
              <a:ext cx="3465596" cy="48474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쇼핑몰에 설치하여 고객의 편의성을 올려주는 앱으로 고객의  입력에 따라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 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금액을 계산해주는 면적계산기와 견적을 자동산출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, 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견적요청수집 및 관리를 할 수 있는 </a:t>
              </a:r>
              <a:r>
                <a:rPr lang="ko-KR" altLang="en-US" sz="1050" spc="-50" dirty="0" err="1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맞춤견적기능</a:t>
              </a:r>
              <a:endParaRPr lang="en-US" altLang="ko-KR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259FFF5-4FE6-4FC4-B1F1-131BC855B493}"/>
                </a:ext>
              </a:extLst>
            </p:cNvPr>
            <p:cNvSpPr/>
            <p:nvPr/>
          </p:nvSpPr>
          <p:spPr>
            <a:xfrm>
              <a:off x="762221" y="2228688"/>
              <a:ext cx="360000" cy="36000"/>
            </a:xfrm>
            <a:prstGeom prst="rect">
              <a:avLst/>
            </a:prstGeom>
            <a:solidFill>
              <a:srgbClr val="C0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6A68954-972F-4DDD-97D5-CEE3870F6E63}"/>
              </a:ext>
            </a:extLst>
          </p:cNvPr>
          <p:cNvSpPr txBox="1"/>
          <p:nvPr/>
        </p:nvSpPr>
        <p:spPr>
          <a:xfrm>
            <a:off x="465816" y="313298"/>
            <a:ext cx="141064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ko-KR" sz="2400" spc="-1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</a:t>
            </a:r>
            <a:endParaRPr lang="ko-KR" altLang="en-US" sz="2400" spc="-100" dirty="0">
              <a:solidFill>
                <a:schemeClr val="bg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BE6AB2D-AED6-4160-9756-481CFA1A4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1"/>
          <a:stretch/>
        </p:blipFill>
        <p:spPr>
          <a:xfrm>
            <a:off x="5036131" y="1610249"/>
            <a:ext cx="4869871" cy="45036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C130266B-DF73-4FE9-AE73-5B3A6C0B8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1" b="6271"/>
          <a:stretch/>
        </p:blipFill>
        <p:spPr bwMode="auto">
          <a:xfrm>
            <a:off x="5539664" y="1994398"/>
            <a:ext cx="4366336" cy="30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9E6D50F2-3416-4583-89B9-6290ED2FFE09}"/>
              </a:ext>
            </a:extLst>
          </p:cNvPr>
          <p:cNvSpPr/>
          <p:nvPr/>
        </p:nvSpPr>
        <p:spPr>
          <a:xfrm>
            <a:off x="592292" y="3343284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실시간 견적계산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견적을 실시간으로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곧바로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자동산출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A596C2F-A3BF-45B8-B917-3F9EBC9DEE67}"/>
              </a:ext>
            </a:extLst>
          </p:cNvPr>
          <p:cNvSpPr/>
          <p:nvPr/>
        </p:nvSpPr>
        <p:spPr>
          <a:xfrm>
            <a:off x="2327927" y="3343281"/>
            <a:ext cx="1461145" cy="14611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고객 맞춤견적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커튼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블라인드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</a:p>
          <a:p>
            <a:pPr algn="ctr"/>
            <a:r>
              <a:rPr lang="ko-KR" altLang="en-US" sz="900" dirty="0" err="1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박스등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ko-KR" altLang="en-US" sz="900" dirty="0" err="1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고객니즈에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맞게 산출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D3D94E0D-630B-4A79-B846-15BF20BB1E7E}"/>
              </a:ext>
            </a:extLst>
          </p:cNvPr>
          <p:cNvSpPr/>
          <p:nvPr/>
        </p:nvSpPr>
        <p:spPr>
          <a:xfrm>
            <a:off x="592292" y="4933193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요청관리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 err="1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맞춤견적요청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관리기능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21678006-7FC1-43A3-AC51-BA8F50091FE1}"/>
              </a:ext>
            </a:extLst>
          </p:cNvPr>
          <p:cNvSpPr/>
          <p:nvPr/>
        </p:nvSpPr>
        <p:spPr>
          <a:xfrm>
            <a:off x="2306393" y="491864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상품생성</a:t>
            </a:r>
            <a:endParaRPr lang="en-US" altLang="ko-KR" sz="10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 err="1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맞춤견적요청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상품생성기능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A9FA96E9-3D40-4CE0-877C-B5445D865794}"/>
              </a:ext>
            </a:extLst>
          </p:cNvPr>
          <p:cNvSpPr/>
          <p:nvPr/>
        </p:nvSpPr>
        <p:spPr>
          <a:xfrm>
            <a:off x="3989453" y="493319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 err="1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바로주문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견적 측정 후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빠르게 주문 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25AB51-9F8D-4DD2-BE17-8C871FB4F99C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03   APP SERVICE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419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6FA126F-F568-41CE-8685-2353FE0DF512}"/>
              </a:ext>
            </a:extLst>
          </p:cNvPr>
          <p:cNvSpPr/>
          <p:nvPr/>
        </p:nvSpPr>
        <p:spPr>
          <a:xfrm>
            <a:off x="6374423" y="0"/>
            <a:ext cx="35315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267A7F6-155F-46B1-905A-D5A5265C8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1"/>
          <a:stretch/>
        </p:blipFill>
        <p:spPr>
          <a:xfrm>
            <a:off x="5036131" y="1610249"/>
            <a:ext cx="4869871" cy="4503600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F7F5208-5C0C-4FFE-A911-D029C2958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/>
        </p:blipFill>
        <p:spPr bwMode="auto">
          <a:xfrm>
            <a:off x="5539666" y="1994398"/>
            <a:ext cx="4353673" cy="30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46E351A-259B-4021-A781-2C14600004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 r="33411"/>
          <a:stretch/>
        </p:blipFill>
        <p:spPr>
          <a:xfrm>
            <a:off x="5530872" y="2029559"/>
            <a:ext cx="4366336" cy="3014911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78C0DD71-A40E-4C1E-A17A-19540B982CA4}"/>
              </a:ext>
            </a:extLst>
          </p:cNvPr>
          <p:cNvGrpSpPr/>
          <p:nvPr/>
        </p:nvGrpSpPr>
        <p:grpSpPr>
          <a:xfrm>
            <a:off x="793180" y="1611506"/>
            <a:ext cx="3479882" cy="1287564"/>
            <a:chOff x="755078" y="1722483"/>
            <a:chExt cx="3479882" cy="12875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C30715-7F76-496F-BFAE-542F55C09FFF}"/>
                </a:ext>
              </a:extLst>
            </p:cNvPr>
            <p:cNvSpPr txBox="1"/>
            <p:nvPr/>
          </p:nvSpPr>
          <p:spPr>
            <a:xfrm>
              <a:off x="755078" y="1722483"/>
              <a:ext cx="865622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ko-KR" altLang="en-US" sz="1400" b="1" dirty="0">
                  <a:solidFill>
                    <a:srgbClr val="C00027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리스트 코디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A4239E-2BAF-42D3-A8E9-BAB423478FD0}"/>
                </a:ext>
              </a:extLst>
            </p:cNvPr>
            <p:cNvSpPr txBox="1"/>
            <p:nvPr/>
          </p:nvSpPr>
          <p:spPr>
            <a:xfrm>
              <a:off x="769364" y="2422707"/>
              <a:ext cx="3465596" cy="58734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 err="1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상품상세에서만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 노출되면 연관상품을 상품목록에도 노출 시켜주어</a:t>
              </a:r>
              <a:endParaRPr lang="en-US" altLang="ko-KR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보다 많은 상품으로 고객을 </a:t>
              </a:r>
              <a:r>
                <a:rPr lang="ko-KR" altLang="en-US" sz="1050" spc="-50" dirty="0" err="1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유입시켜</a:t>
              </a: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 매출 상승효과를 볼 수 있는</a:t>
              </a:r>
              <a:endParaRPr lang="en-US" altLang="ko-KR" sz="1050" spc="-50" dirty="0">
                <a:solidFill>
                  <a:schemeClr val="bg1">
                    <a:lumMod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endParaRPr>
            </a:p>
            <a:p>
              <a:pPr latinLnBrk="0">
                <a:spcBef>
                  <a:spcPts val="381"/>
                </a:spcBef>
                <a:buClr>
                  <a:srgbClr val="969696"/>
                </a:buClr>
                <a:buSzPct val="80000"/>
              </a:pPr>
              <a:r>
                <a:rPr lang="ko-KR" altLang="en-US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기능입니다</a:t>
              </a:r>
              <a:r>
                <a:rPr lang="en-US" altLang="ko-KR" sz="1050" spc="-50" dirty="0">
                  <a:solidFill>
                    <a:schemeClr val="bg1">
                      <a:lumMod val="50000"/>
                    </a:schemeClr>
                  </a:solidFill>
                  <a:latin typeface="Noto Sans KR Thin" panose="020B0200000000000000" pitchFamily="34" charset="-127"/>
                  <a:ea typeface="Noto Sans KR Thin" panose="020B0200000000000000" pitchFamily="34" charset="-127"/>
                </a:rPr>
                <a:t>.</a:t>
              </a: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259FFF5-4FE6-4FC4-B1F1-131BC855B493}"/>
                </a:ext>
              </a:extLst>
            </p:cNvPr>
            <p:cNvSpPr/>
            <p:nvPr/>
          </p:nvSpPr>
          <p:spPr>
            <a:xfrm>
              <a:off x="762221" y="2228688"/>
              <a:ext cx="360000" cy="36000"/>
            </a:xfrm>
            <a:prstGeom prst="rect">
              <a:avLst/>
            </a:prstGeom>
            <a:solidFill>
              <a:srgbClr val="C0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6A68954-972F-4DDD-97D5-CEE3870F6E63}"/>
              </a:ext>
            </a:extLst>
          </p:cNvPr>
          <p:cNvSpPr txBox="1"/>
          <p:nvPr/>
        </p:nvSpPr>
        <p:spPr>
          <a:xfrm>
            <a:off x="465816" y="313298"/>
            <a:ext cx="141064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ko-KR" sz="2400" spc="-100" dirty="0">
                <a:solidFill>
                  <a:schemeClr val="bg1"/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</a:t>
            </a:r>
            <a:endParaRPr lang="ko-KR" altLang="en-US" sz="2400" spc="-100" dirty="0">
              <a:solidFill>
                <a:schemeClr val="bg1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9E6D50F2-3416-4583-89B9-6290ED2FFE09}"/>
              </a:ext>
            </a:extLst>
          </p:cNvPr>
          <p:cNvSpPr/>
          <p:nvPr/>
        </p:nvSpPr>
        <p:spPr>
          <a:xfrm>
            <a:off x="592292" y="3343284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자동연관상품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설정된 상품 수 만큼 이미지 아래 자동으로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연관상품 삽입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A596C2F-A3BF-45B8-B917-3F9EBC9DEE67}"/>
              </a:ext>
            </a:extLst>
          </p:cNvPr>
          <p:cNvSpPr/>
          <p:nvPr/>
        </p:nvSpPr>
        <p:spPr>
          <a:xfrm>
            <a:off x="2327927" y="3343281"/>
            <a:ext cx="1461145" cy="14611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디바이스설정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PC+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모바일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/</a:t>
            </a: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모바일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/PC 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선택하여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노출 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D3D94E0D-630B-4A79-B846-15BF20BB1E7E}"/>
              </a:ext>
            </a:extLst>
          </p:cNvPr>
          <p:cNvSpPr/>
          <p:nvPr/>
        </p:nvSpPr>
        <p:spPr>
          <a:xfrm>
            <a:off x="592292" y="4933193"/>
            <a:ext cx="1461144" cy="14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상품노출설정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노출설정</a:t>
            </a:r>
            <a:r>
              <a:rPr lang="en-US" altLang="ko-KR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개별동기화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단순 버튼을 통해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쉽게 설정 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21678006-7FC1-43A3-AC51-BA8F50091FE1}"/>
              </a:ext>
            </a:extLst>
          </p:cNvPr>
          <p:cNvSpPr/>
          <p:nvPr/>
        </p:nvSpPr>
        <p:spPr>
          <a:xfrm>
            <a:off x="2306393" y="491864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동기화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상품정보 동기화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버튼으로 자유롭게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개별 동기화 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A9FA96E9-3D40-4CE0-877C-B5445D865794}"/>
              </a:ext>
            </a:extLst>
          </p:cNvPr>
          <p:cNvSpPr/>
          <p:nvPr/>
        </p:nvSpPr>
        <p:spPr>
          <a:xfrm>
            <a:off x="3989453" y="4933193"/>
            <a:ext cx="1482679" cy="14826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00" b="1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디스플레이 설정</a:t>
            </a:r>
            <a:endParaRPr lang="en-US" altLang="ko-KR" sz="1000" b="1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en-US" altLang="ko-KR" sz="900" b="1" dirty="0">
              <a:solidFill>
                <a:srgbClr val="D30A3E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 err="1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상품이미지</a:t>
            </a:r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하단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또는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900" dirty="0">
                <a:solidFill>
                  <a:schemeClr val="tx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커스텀 선택 가능</a:t>
            </a:r>
            <a:endParaRPr lang="en-US" altLang="ko-KR" sz="900" dirty="0">
              <a:solidFill>
                <a:schemeClr val="tx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24DA4E-3D12-4713-9726-AD9A18312090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03   APP SERVICE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076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림 73">
            <a:extLst>
              <a:ext uri="{FF2B5EF4-FFF2-40B4-BE49-F238E27FC236}">
                <a16:creationId xmlns:a16="http://schemas.microsoft.com/office/drawing/2014/main" id="{841622FE-426C-4A90-81DE-C72AEBF76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39" y="2474072"/>
            <a:ext cx="929963" cy="3229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37C658-1184-437B-981D-8487A3890342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CLIENTS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9647B790-4F49-41CB-9233-BD872E97B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62" y="1094540"/>
            <a:ext cx="691890" cy="66363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D5E81A7-7E2E-41E7-90A8-C3939E162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189" y="4919935"/>
            <a:ext cx="1298041" cy="72783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556B7F1-BD10-4D44-A3C1-2C51B8999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1326945"/>
            <a:ext cx="1706673" cy="19882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D306DCB-F92C-4F38-AF34-81FF20130F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74" y="3785751"/>
            <a:ext cx="1039671" cy="311901"/>
          </a:xfrm>
          <a:prstGeom prst="rect">
            <a:avLst/>
          </a:prstGeom>
        </p:spPr>
      </p:pic>
      <p:pic>
        <p:nvPicPr>
          <p:cNvPr id="44" name="그림 43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D4004DED-9F18-4CBA-AA73-03BDD4302A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81" y="1281289"/>
            <a:ext cx="986475" cy="290140"/>
          </a:xfrm>
          <a:prstGeom prst="rect">
            <a:avLst/>
          </a:prstGeom>
        </p:spPr>
      </p:pic>
      <p:pic>
        <p:nvPicPr>
          <p:cNvPr id="48" name="그림 4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A84F8112-51B2-42D9-AE98-64E5A7F110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47" y="1286822"/>
            <a:ext cx="1647873" cy="27907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3216990F-6661-4DFC-AC0B-0C1E5154DA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86" y="4931727"/>
            <a:ext cx="1252606" cy="704247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6D2AAA60-2E80-43AB-A21E-E84770CFEB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00" y="1235741"/>
            <a:ext cx="1134174" cy="381236"/>
          </a:xfrm>
          <a:prstGeom prst="rect">
            <a:avLst/>
          </a:prstGeom>
        </p:spPr>
      </p:pic>
      <p:pic>
        <p:nvPicPr>
          <p:cNvPr id="68" name="그림 6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6E7AF21-357A-4252-8AB4-79FAE3EA1E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3" y="2490778"/>
            <a:ext cx="1241805" cy="289569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F00EB264-77DE-4BB3-97BF-4DF343F9E2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13" y="5087833"/>
            <a:ext cx="1063145" cy="39203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9E45A12-038B-44B8-9863-D1B6C438D0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20" y="4850443"/>
            <a:ext cx="1473213" cy="86681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5D29F8E-A1B7-40DA-9DFF-1A1157A46C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t="32349" r="28507" b="28703"/>
          <a:stretch/>
        </p:blipFill>
        <p:spPr>
          <a:xfrm>
            <a:off x="7763905" y="2444944"/>
            <a:ext cx="1252608" cy="381237"/>
          </a:xfrm>
          <a:prstGeom prst="rect">
            <a:avLst/>
          </a:prstGeom>
        </p:spPr>
      </p:pic>
      <p:pic>
        <p:nvPicPr>
          <p:cNvPr id="9" name="그림 8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59725061-9661-43B7-8FFA-1F916AA583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" y="3486120"/>
            <a:ext cx="837053" cy="83705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260270-FC12-45AC-BAEB-552FD6BDBC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86" y="3828147"/>
            <a:ext cx="1305869" cy="22710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B4213F7-F75B-45A6-8755-20AB7EA1AF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8" y="2337944"/>
            <a:ext cx="1168153" cy="59523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A2DBCBE-8A46-4C59-8362-794D570D672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05" y="2394269"/>
            <a:ext cx="1076968" cy="48258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8093CD-0089-47F0-81BF-831AC908AF2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3" y="3634529"/>
            <a:ext cx="1224825" cy="61434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3604E4D-3345-6724-020E-18E3D97713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73" y="3352197"/>
            <a:ext cx="1224825" cy="11049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EDB960D-2957-DDAE-96D1-DBF355A84D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0" y="5046177"/>
            <a:ext cx="912712" cy="4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86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F37C658-1184-437B-981D-8487A3890342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CLIENTS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3853C89-8130-0DB3-6932-94313B178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5" y="1259448"/>
            <a:ext cx="444733" cy="36369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64204DA-E59F-D387-ABAF-9EBDB2ABE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16" y="4209950"/>
            <a:ext cx="1550620" cy="23426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99144EF-957F-97F0-AF6C-7C58E6D10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20" y="1301472"/>
            <a:ext cx="1026966" cy="28489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6CCC5F3-5966-5798-9FC1-1F9A34645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0" y="3181217"/>
            <a:ext cx="1269837" cy="224090"/>
          </a:xfrm>
          <a:prstGeom prst="rect">
            <a:avLst/>
          </a:prstGeom>
        </p:spPr>
      </p:pic>
      <p:pic>
        <p:nvPicPr>
          <p:cNvPr id="17" name="그림 16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CB025C2B-6E12-CE7C-CB17-B415EE8BA6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91" y="2230223"/>
            <a:ext cx="998980" cy="36369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E582E16B-BE8B-F016-0553-9A78D16676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2" y="3940656"/>
            <a:ext cx="923999" cy="53858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D1BB8DE-98CA-F5D5-73CC-6048FD9EE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8" y="2266553"/>
            <a:ext cx="1035226" cy="217518"/>
          </a:xfrm>
          <a:prstGeom prst="rect">
            <a:avLst/>
          </a:prstGeom>
        </p:spPr>
      </p:pic>
      <p:pic>
        <p:nvPicPr>
          <p:cNvPr id="26" name="그림 25" descr="텍스트이(가) 표시된 사진&#10;&#10;자동 생성된 설명">
            <a:extLst>
              <a:ext uri="{FF2B5EF4-FFF2-40B4-BE49-F238E27FC236}">
                <a16:creationId xmlns:a16="http://schemas.microsoft.com/office/drawing/2014/main" id="{4100C3D1-BDCD-0920-9482-B3ACAF52AA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91" y="3159800"/>
            <a:ext cx="1417471" cy="234268"/>
          </a:xfrm>
          <a:prstGeom prst="rect">
            <a:avLst/>
          </a:prstGeom>
        </p:spPr>
      </p:pic>
      <p:pic>
        <p:nvPicPr>
          <p:cNvPr id="30" name="그림 29" descr="텍스트, 가구, 테이블, 좌석이(가) 표시된 사진&#10;&#10;자동 생성된 설명">
            <a:extLst>
              <a:ext uri="{FF2B5EF4-FFF2-40B4-BE49-F238E27FC236}">
                <a16:creationId xmlns:a16="http://schemas.microsoft.com/office/drawing/2014/main" id="{54AEC5DB-D82F-549B-38D9-B446D5B217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24" y="1319877"/>
            <a:ext cx="1180941" cy="25039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25596B2E-17A1-9A8B-6B45-3DE9C7A95C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2" y="3148627"/>
            <a:ext cx="923998" cy="25661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5E7AF4A9-BEFD-94ED-7623-49548A2D5F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7" y="3160213"/>
            <a:ext cx="853735" cy="233443"/>
          </a:xfrm>
          <a:prstGeom prst="rect">
            <a:avLst/>
          </a:prstGeom>
        </p:spPr>
      </p:pic>
      <p:pic>
        <p:nvPicPr>
          <p:cNvPr id="38" name="그림 37" descr="텍스트이(가) 표시된 사진&#10;&#10;자동 생성된 설명">
            <a:extLst>
              <a:ext uri="{FF2B5EF4-FFF2-40B4-BE49-F238E27FC236}">
                <a16:creationId xmlns:a16="http://schemas.microsoft.com/office/drawing/2014/main" id="{5F022CC5-35B1-162C-AC9D-26694EEE26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30" y="3906069"/>
            <a:ext cx="795528" cy="57317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57199A8-82F2-A4D1-8350-B8FFF43398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22" y="2249120"/>
            <a:ext cx="1340818" cy="32589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ADD54D7-6EF6-B214-0F43-269C59EFE3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20" y="2260849"/>
            <a:ext cx="1456812" cy="228927"/>
          </a:xfrm>
          <a:prstGeom prst="rect">
            <a:avLst/>
          </a:prstGeom>
        </p:spPr>
      </p:pic>
      <p:pic>
        <p:nvPicPr>
          <p:cNvPr id="48" name="그림 4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FE45F816-9BB4-5E5D-D45B-A6AA111996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24" y="2182117"/>
            <a:ext cx="1180940" cy="386390"/>
          </a:xfrm>
          <a:prstGeom prst="rect">
            <a:avLst/>
          </a:prstGeom>
        </p:spPr>
      </p:pic>
      <p:pic>
        <p:nvPicPr>
          <p:cNvPr id="49" name="그림 48" descr="텍스트이(가) 표시된 사진&#10;&#10;자동 생성된 설명">
            <a:extLst>
              <a:ext uri="{FF2B5EF4-FFF2-40B4-BE49-F238E27FC236}">
                <a16:creationId xmlns:a16="http://schemas.microsoft.com/office/drawing/2014/main" id="{B71766B1-2DD0-DD86-8407-D2689830D5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26" y="3785872"/>
            <a:ext cx="709511" cy="709511"/>
          </a:xfrm>
          <a:prstGeom prst="rect">
            <a:avLst/>
          </a:prstGeom>
        </p:spPr>
      </p:pic>
      <p:pic>
        <p:nvPicPr>
          <p:cNvPr id="50" name="그래픽 49">
            <a:extLst>
              <a:ext uri="{FF2B5EF4-FFF2-40B4-BE49-F238E27FC236}">
                <a16:creationId xmlns:a16="http://schemas.microsoft.com/office/drawing/2014/main" id="{EF8AE1F6-36FE-BF42-A368-CBEB6C72C2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46460" y="5215301"/>
            <a:ext cx="979920" cy="177017"/>
          </a:xfrm>
          <a:prstGeom prst="rect">
            <a:avLst/>
          </a:prstGeom>
        </p:spPr>
      </p:pic>
      <p:pic>
        <p:nvPicPr>
          <p:cNvPr id="51" name="그림 50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4D3461DD-8BD9-6B81-BA65-1DB7639DDE1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32" y="4821168"/>
            <a:ext cx="965283" cy="96528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5734520-B24F-1299-C839-B5FC2308747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3" b="35159"/>
          <a:stretch/>
        </p:blipFill>
        <p:spPr>
          <a:xfrm>
            <a:off x="3924727" y="1259448"/>
            <a:ext cx="1808199" cy="376859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C7065B10-C7D0-1997-45A7-CB65755974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39" y="2968473"/>
            <a:ext cx="1551983" cy="53858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1171B63-8EF5-7D44-444C-6E7FC099253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57" y="5093833"/>
            <a:ext cx="1119875" cy="41995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54F79F0-0F01-E199-5C2E-C84886A3646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91" y="1325395"/>
            <a:ext cx="1256391" cy="196897"/>
          </a:xfrm>
          <a:prstGeom prst="rect">
            <a:avLst/>
          </a:prstGeom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5250E8A8-1369-975A-9E57-510F062AAAC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05" y="4063994"/>
            <a:ext cx="1417471" cy="37301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F91AB9E-4C04-89FF-4DDF-C28C2F481F2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21599" r="19382" b="21671"/>
          <a:stretch/>
        </p:blipFill>
        <p:spPr>
          <a:xfrm>
            <a:off x="4185292" y="5061370"/>
            <a:ext cx="1287068" cy="59174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06E5CE-E5EB-E8D1-6D44-3812701A85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5215301"/>
            <a:ext cx="1364977" cy="1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6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F37C658-1184-437B-981D-8487A3890342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CATEGORY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38BF9C85-42F2-4A55-452E-F20470FF4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46" y="1085272"/>
            <a:ext cx="220151" cy="18003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1D5DAD4-EF90-AC9E-5C6A-12E392105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46" y="1737021"/>
            <a:ext cx="677347" cy="235245"/>
          </a:xfrm>
          <a:prstGeom prst="rect">
            <a:avLst/>
          </a:prstGeom>
        </p:spPr>
      </p:pic>
      <p:pic>
        <p:nvPicPr>
          <p:cNvPr id="30" name="그림 29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AC2A5471-DA25-4FE4-BEED-CDCBCEA44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10" y="1748980"/>
            <a:ext cx="718508" cy="211326"/>
          </a:xfrm>
          <a:prstGeom prst="rect">
            <a:avLst/>
          </a:prstGeom>
        </p:spPr>
      </p:pic>
      <p:pic>
        <p:nvPicPr>
          <p:cNvPr id="34" name="그림 33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F2BFB36B-873D-4C57-AC9D-432403F96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68" y="2386971"/>
            <a:ext cx="815332" cy="296832"/>
          </a:xfrm>
          <a:prstGeom prst="rect">
            <a:avLst/>
          </a:prstGeom>
        </p:spPr>
      </p:pic>
      <p:pic>
        <p:nvPicPr>
          <p:cNvPr id="36" name="그림 35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1EBBD36-BD98-2AE6-9A22-A3A66555E4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07" y="2394672"/>
            <a:ext cx="860148" cy="28143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F391BBE-E753-2C48-1779-FEF763FCAC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87" y="2417765"/>
            <a:ext cx="677347" cy="235245"/>
          </a:xfrm>
          <a:prstGeom prst="rect">
            <a:avLst/>
          </a:prstGeom>
        </p:spPr>
      </p:pic>
      <p:pic>
        <p:nvPicPr>
          <p:cNvPr id="40" name="그림 39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1107162-E3DB-6133-0A3D-0F5FE214AB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52" y="2429724"/>
            <a:ext cx="718508" cy="211326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DC179850-861C-2135-110A-40914A25F9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67" y="2950622"/>
            <a:ext cx="990976" cy="583074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3445A346-3998-7EA5-7F01-8B8837FB1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67" y="4377867"/>
            <a:ext cx="1031330" cy="578282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A171EF82-A5AB-2179-2E05-E0934288D2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3" b="35159"/>
          <a:stretch/>
        </p:blipFill>
        <p:spPr>
          <a:xfrm>
            <a:off x="2946916" y="5247073"/>
            <a:ext cx="1412354" cy="294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03ECC8-6E7A-6A75-A5CE-B4A5D6EC7882}"/>
              </a:ext>
            </a:extLst>
          </p:cNvPr>
          <p:cNvSpPr txBox="1"/>
          <p:nvPr/>
        </p:nvSpPr>
        <p:spPr>
          <a:xfrm>
            <a:off x="613526" y="1708449"/>
            <a:ext cx="9909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로그인 연동</a:t>
            </a:r>
          </a:p>
        </p:txBody>
      </p:sp>
      <p:pic>
        <p:nvPicPr>
          <p:cNvPr id="14" name="그림 13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715CF24-2450-3BB1-1DB5-43FC50D221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27" y="3791643"/>
            <a:ext cx="815332" cy="296832"/>
          </a:xfrm>
          <a:prstGeom prst="rect">
            <a:avLst/>
          </a:prstGeom>
        </p:spPr>
      </p:pic>
      <p:pic>
        <p:nvPicPr>
          <p:cNvPr id="16" name="그림 15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0B667927-A1AC-A06D-B7D6-7CE793C06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66" y="3799344"/>
            <a:ext cx="860148" cy="28143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7237F40-04B0-F7B7-269C-59BBB14CD4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46" y="3822437"/>
            <a:ext cx="677347" cy="235245"/>
          </a:xfrm>
          <a:prstGeom prst="rect">
            <a:avLst/>
          </a:prstGeom>
        </p:spPr>
      </p:pic>
      <p:pic>
        <p:nvPicPr>
          <p:cNvPr id="18" name="그림 1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5D200600-2459-0937-35A8-11E666D63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11" y="3834396"/>
            <a:ext cx="718508" cy="21132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2FF438E-02D6-2732-54CE-875762FACC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21" y="3648522"/>
            <a:ext cx="990976" cy="583074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FB3FE997-C5D1-73C1-6BB5-0026D347AD6C}"/>
              </a:ext>
            </a:extLst>
          </p:cNvPr>
          <p:cNvGrpSpPr/>
          <p:nvPr/>
        </p:nvGrpSpPr>
        <p:grpSpPr>
          <a:xfrm>
            <a:off x="504916" y="982082"/>
            <a:ext cx="2020238" cy="386414"/>
            <a:chOff x="504916" y="1161376"/>
            <a:chExt cx="2020238" cy="386414"/>
          </a:xfrm>
        </p:grpSpPr>
        <p:sp>
          <p:nvSpPr>
            <p:cNvPr id="20" name="화살표: 오각형 19">
              <a:extLst>
                <a:ext uri="{FF2B5EF4-FFF2-40B4-BE49-F238E27FC236}">
                  <a16:creationId xmlns:a16="http://schemas.microsoft.com/office/drawing/2014/main" id="{26DA1AAF-275F-46C8-EAE8-105996E9FBB5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F51506-7F29-3729-FA18-8E4EF9B6303F}"/>
                </a:ext>
              </a:extLst>
            </p:cNvPr>
            <p:cNvSpPr txBox="1"/>
            <p:nvPr/>
          </p:nvSpPr>
          <p:spPr>
            <a:xfrm>
              <a:off x="515143" y="1216875"/>
              <a:ext cx="14318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로그인</a:t>
              </a:r>
              <a:r>
                <a:rPr lang="en-US" altLang="ko-KR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 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연동 </a:t>
              </a:r>
              <a:r>
                <a:rPr lang="en-US" altLang="ko-KR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- app</a:t>
              </a:r>
              <a:endParaRPr lang="ko-KR" altLang="en-US" sz="13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32797C3-FFF6-14A8-9EBD-6B66F7727B33}"/>
              </a:ext>
            </a:extLst>
          </p:cNvPr>
          <p:cNvGrpSpPr/>
          <p:nvPr/>
        </p:nvGrpSpPr>
        <p:grpSpPr>
          <a:xfrm>
            <a:off x="504916" y="1661436"/>
            <a:ext cx="2020238" cy="386414"/>
            <a:chOff x="504916" y="1161376"/>
            <a:chExt cx="2020238" cy="386414"/>
          </a:xfrm>
        </p:grpSpPr>
        <p:sp>
          <p:nvSpPr>
            <p:cNvPr id="27" name="화살표: 오각형 26">
              <a:extLst>
                <a:ext uri="{FF2B5EF4-FFF2-40B4-BE49-F238E27FC236}">
                  <a16:creationId xmlns:a16="http://schemas.microsoft.com/office/drawing/2014/main" id="{21BA2E75-8A82-1327-A993-0BB236E64B13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44D5F9-F115-B6E5-5EB4-D5735ED227C7}"/>
                </a:ext>
              </a:extLst>
            </p:cNvPr>
            <p:cNvSpPr txBox="1"/>
            <p:nvPr/>
          </p:nvSpPr>
          <p:spPr>
            <a:xfrm>
              <a:off x="522846" y="1216875"/>
              <a:ext cx="10647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로그인 연동 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9D5C4-3D62-73E9-A9B0-79D772B4C619}"/>
              </a:ext>
            </a:extLst>
          </p:cNvPr>
          <p:cNvGrpSpPr/>
          <p:nvPr/>
        </p:nvGrpSpPr>
        <p:grpSpPr>
          <a:xfrm>
            <a:off x="504916" y="2342180"/>
            <a:ext cx="2020238" cy="386414"/>
            <a:chOff x="504916" y="1161376"/>
            <a:chExt cx="2020238" cy="386414"/>
          </a:xfrm>
        </p:grpSpPr>
        <p:sp>
          <p:nvSpPr>
            <p:cNvPr id="33" name="화살표: 오각형 32">
              <a:extLst>
                <a:ext uri="{FF2B5EF4-FFF2-40B4-BE49-F238E27FC236}">
                  <a16:creationId xmlns:a16="http://schemas.microsoft.com/office/drawing/2014/main" id="{CF7B2D89-40EB-0D9C-8BEB-8867AE3ABB43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6FF031-F2FC-9DB3-8445-9DBED359CDCD}"/>
                </a:ext>
              </a:extLst>
            </p:cNvPr>
            <p:cNvSpPr txBox="1"/>
            <p:nvPr/>
          </p:nvSpPr>
          <p:spPr>
            <a:xfrm>
              <a:off x="513881" y="1208178"/>
              <a:ext cx="8370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재고 연동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B172F6D-E55E-4D47-A364-A3ABDA2CF6BB}"/>
              </a:ext>
            </a:extLst>
          </p:cNvPr>
          <p:cNvGrpSpPr/>
          <p:nvPr/>
        </p:nvGrpSpPr>
        <p:grpSpPr>
          <a:xfrm>
            <a:off x="504916" y="3048952"/>
            <a:ext cx="2020238" cy="386414"/>
            <a:chOff x="504916" y="1161376"/>
            <a:chExt cx="2020238" cy="386414"/>
          </a:xfrm>
        </p:grpSpPr>
        <p:sp>
          <p:nvSpPr>
            <p:cNvPr id="42" name="화살표: 오각형 41">
              <a:extLst>
                <a:ext uri="{FF2B5EF4-FFF2-40B4-BE49-F238E27FC236}">
                  <a16:creationId xmlns:a16="http://schemas.microsoft.com/office/drawing/2014/main" id="{98E1EEE4-9B95-7398-E599-09790D4FE6A1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DF2B70-EAF6-BE23-3CF7-60573363DFE1}"/>
                </a:ext>
              </a:extLst>
            </p:cNvPr>
            <p:cNvSpPr txBox="1"/>
            <p:nvPr/>
          </p:nvSpPr>
          <p:spPr>
            <a:xfrm>
              <a:off x="513881" y="1213491"/>
              <a:ext cx="148951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사은품노출 및 연동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475CACE7-22C3-AEB4-7482-0FA4D1D7D119}"/>
              </a:ext>
            </a:extLst>
          </p:cNvPr>
          <p:cNvGrpSpPr/>
          <p:nvPr/>
        </p:nvGrpSpPr>
        <p:grpSpPr>
          <a:xfrm>
            <a:off x="508842" y="3746852"/>
            <a:ext cx="2020238" cy="386414"/>
            <a:chOff x="504916" y="1161376"/>
            <a:chExt cx="2020238" cy="386414"/>
          </a:xfrm>
        </p:grpSpPr>
        <p:sp>
          <p:nvSpPr>
            <p:cNvPr id="47" name="화살표: 오각형 46">
              <a:extLst>
                <a:ext uri="{FF2B5EF4-FFF2-40B4-BE49-F238E27FC236}">
                  <a16:creationId xmlns:a16="http://schemas.microsoft.com/office/drawing/2014/main" id="{F40012F1-82C4-3D0E-07A5-AA3BA264BC1D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01DA2B-9F5D-BBBF-1F35-A2B0C30FF6EE}"/>
                </a:ext>
              </a:extLst>
            </p:cNvPr>
            <p:cNvSpPr txBox="1"/>
            <p:nvPr/>
          </p:nvSpPr>
          <p:spPr>
            <a:xfrm>
              <a:off x="509955" y="1216773"/>
              <a:ext cx="19511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 err="1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기간계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 시스템과 주문연동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958E79C9-17B5-7370-BF97-484232880C40}"/>
              </a:ext>
            </a:extLst>
          </p:cNvPr>
          <p:cNvGrpSpPr/>
          <p:nvPr/>
        </p:nvGrpSpPr>
        <p:grpSpPr>
          <a:xfrm>
            <a:off x="519069" y="4473801"/>
            <a:ext cx="2020238" cy="386414"/>
            <a:chOff x="504916" y="1161376"/>
            <a:chExt cx="2020238" cy="386414"/>
          </a:xfrm>
        </p:grpSpPr>
        <p:sp>
          <p:nvSpPr>
            <p:cNvPr id="54" name="화살표: 오각형 53">
              <a:extLst>
                <a:ext uri="{FF2B5EF4-FFF2-40B4-BE49-F238E27FC236}">
                  <a16:creationId xmlns:a16="http://schemas.microsoft.com/office/drawing/2014/main" id="{FAFC1FB9-153F-D8DA-FA30-C79E295063BF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0ECB03-02C7-FB18-CACA-B7B2C9BDF59D}"/>
                </a:ext>
              </a:extLst>
            </p:cNvPr>
            <p:cNvSpPr txBox="1"/>
            <p:nvPr/>
          </p:nvSpPr>
          <p:spPr>
            <a:xfrm>
              <a:off x="509955" y="1216773"/>
              <a:ext cx="17235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WMS 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주문데이터 연동</a:t>
              </a: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8E7DB974-F042-A150-D2F8-C3C62B8FBBA6}"/>
              </a:ext>
            </a:extLst>
          </p:cNvPr>
          <p:cNvGrpSpPr/>
          <p:nvPr/>
        </p:nvGrpSpPr>
        <p:grpSpPr>
          <a:xfrm>
            <a:off x="519069" y="5201045"/>
            <a:ext cx="2020238" cy="386414"/>
            <a:chOff x="504916" y="1161376"/>
            <a:chExt cx="2020238" cy="386414"/>
          </a:xfrm>
        </p:grpSpPr>
        <p:sp>
          <p:nvSpPr>
            <p:cNvPr id="57" name="화살표: 오각형 56">
              <a:extLst>
                <a:ext uri="{FF2B5EF4-FFF2-40B4-BE49-F238E27FC236}">
                  <a16:creationId xmlns:a16="http://schemas.microsoft.com/office/drawing/2014/main" id="{61B20E6F-46E8-D369-E915-FE239549C2DF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AA8DFBE-0001-F4EA-250F-F899B16FDDD3}"/>
                </a:ext>
              </a:extLst>
            </p:cNvPr>
            <p:cNvSpPr txBox="1"/>
            <p:nvPr/>
          </p:nvSpPr>
          <p:spPr>
            <a:xfrm>
              <a:off x="509955" y="1216773"/>
              <a:ext cx="188545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상품연동</a:t>
              </a:r>
              <a:r>
                <a:rPr lang="en-US" altLang="ko-KR" sz="10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(</a:t>
              </a:r>
              <a:r>
                <a:rPr lang="ko-KR" altLang="en-US" sz="10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외부플랫폼</a:t>
              </a:r>
              <a:r>
                <a:rPr lang="en-US" altLang="ko-KR" sz="10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-</a:t>
              </a:r>
              <a:r>
                <a:rPr lang="ko-KR" altLang="en-US" sz="1000" dirty="0" err="1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샵링커</a:t>
              </a:r>
              <a:r>
                <a:rPr lang="en-US" altLang="ko-KR" sz="10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)</a:t>
              </a:r>
              <a:endParaRPr lang="ko-KR" altLang="en-US" sz="13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3" name="그림 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197093B4-C6C6-8796-380B-8C5C6A4431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27" y="1709234"/>
            <a:ext cx="815332" cy="296832"/>
          </a:xfrm>
          <a:prstGeom prst="rect">
            <a:avLst/>
          </a:prstGeom>
        </p:spPr>
      </p:pic>
      <p:pic>
        <p:nvPicPr>
          <p:cNvPr id="4" name="그림 3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E377BE71-8052-40F0-5D8B-619059C8D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66" y="1716935"/>
            <a:ext cx="860148" cy="28143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E5171A3-49D7-A7B1-F252-9C2366BB5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94" y="1098773"/>
            <a:ext cx="727436" cy="201804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A13CCC54-E9A3-4265-4730-3701B8BF4A54}"/>
              </a:ext>
            </a:extLst>
          </p:cNvPr>
          <p:cNvGrpSpPr/>
          <p:nvPr/>
        </p:nvGrpSpPr>
        <p:grpSpPr>
          <a:xfrm>
            <a:off x="519069" y="5801138"/>
            <a:ext cx="2020238" cy="386414"/>
            <a:chOff x="504916" y="1161376"/>
            <a:chExt cx="2020238" cy="386414"/>
          </a:xfrm>
        </p:grpSpPr>
        <p:sp>
          <p:nvSpPr>
            <p:cNvPr id="9" name="화살표: 오각형 56">
              <a:extLst>
                <a:ext uri="{FF2B5EF4-FFF2-40B4-BE49-F238E27FC236}">
                  <a16:creationId xmlns:a16="http://schemas.microsoft.com/office/drawing/2014/main" id="{F5C94FFF-AEA4-EFD5-44DA-90E1B75B3C22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056B1A-902C-01FF-4A88-004A944C2737}"/>
                </a:ext>
              </a:extLst>
            </p:cNvPr>
            <p:cNvSpPr txBox="1"/>
            <p:nvPr/>
          </p:nvSpPr>
          <p:spPr>
            <a:xfrm>
              <a:off x="509955" y="1216773"/>
              <a:ext cx="164339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 err="1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음원차트전송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 시스템</a:t>
              </a: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1ADF1E50-5F7A-713F-758B-F37ACC0988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36" y="5800679"/>
            <a:ext cx="691890" cy="663638"/>
          </a:xfrm>
          <a:prstGeom prst="rect">
            <a:avLst/>
          </a:prstGeom>
        </p:spPr>
      </p:pic>
      <p:pic>
        <p:nvPicPr>
          <p:cNvPr id="12" name="그림 11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62B28296-7924-F383-9296-93AD61B498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54" y="5994345"/>
            <a:ext cx="1241805" cy="28956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21439F4-358B-0E73-E0D5-BBC88D05C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87" y="5520019"/>
            <a:ext cx="1224825" cy="11049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B87F140-517E-94E2-CE02-66543A0C2B8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99" y="1715651"/>
            <a:ext cx="923998" cy="25661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6033D1F-4A68-C677-D581-87A5575DC7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99" y="2160242"/>
            <a:ext cx="990976" cy="58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3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B1FBF670-79A3-4543-A972-50F9695B3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51881" y="-2908"/>
            <a:ext cx="4362450" cy="3781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96A1B7-462D-413B-B704-A8BA9A7025F3}"/>
              </a:ext>
            </a:extLst>
          </p:cNvPr>
          <p:cNvSpPr txBox="1"/>
          <p:nvPr/>
        </p:nvSpPr>
        <p:spPr>
          <a:xfrm>
            <a:off x="2075819" y="2068126"/>
            <a:ext cx="14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10025"/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ABOUT US</a:t>
            </a:r>
            <a:endParaRPr lang="ko-KR" altLang="en-US" dirty="0">
              <a:solidFill>
                <a:srgbClr val="C10025"/>
              </a:solidFill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A0112-6AD8-431D-8B40-9115EAD3DD82}"/>
              </a:ext>
            </a:extLst>
          </p:cNvPr>
          <p:cNvSpPr txBox="1"/>
          <p:nvPr/>
        </p:nvSpPr>
        <p:spPr>
          <a:xfrm>
            <a:off x="2075819" y="2541081"/>
            <a:ext cx="1329210" cy="8254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0"/>
                <a:ea typeface="Noto Sans KR Regular" panose="020B0500000000000000" pitchFamily="34" charset="-127"/>
              </a:rPr>
              <a:t>OVERVIEW 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0"/>
                <a:ea typeface="Noto Sans KR Regular" panose="020B0500000000000000" pitchFamily="34" charset="-127"/>
              </a:rPr>
              <a:t>HISTORY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0"/>
                <a:ea typeface="Noto Sans KR Regular" panose="020B0500000000000000" pitchFamily="34" charset="-127"/>
              </a:rPr>
              <a:t>ORGANIZATION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8FFB9-781A-43C0-BDBB-AA5284350166}"/>
              </a:ext>
            </a:extLst>
          </p:cNvPr>
          <p:cNvSpPr txBox="1"/>
          <p:nvPr/>
        </p:nvSpPr>
        <p:spPr>
          <a:xfrm>
            <a:off x="5078411" y="2068126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10025"/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BUSINESS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BFC39-5EA0-4B4D-93AF-D8138BB08B2A}"/>
              </a:ext>
            </a:extLst>
          </p:cNvPr>
          <p:cNvSpPr txBox="1"/>
          <p:nvPr/>
        </p:nvSpPr>
        <p:spPr>
          <a:xfrm>
            <a:off x="5085585" y="254108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0"/>
                <a:ea typeface="Noto Sans KR Regular" panose="020B0500000000000000" pitchFamily="34" charset="-127"/>
              </a:rPr>
              <a:t>BUSINESS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AF60EB-D820-42A0-AF7E-44957E503CDB}"/>
              </a:ext>
            </a:extLst>
          </p:cNvPr>
          <p:cNvSpPr txBox="1"/>
          <p:nvPr/>
        </p:nvSpPr>
        <p:spPr>
          <a:xfrm>
            <a:off x="3057927" y="3969080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10025"/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APP SERVICE</a:t>
            </a:r>
            <a:endParaRPr lang="ko-KR" altLang="en-US" dirty="0">
              <a:solidFill>
                <a:srgbClr val="C10025"/>
              </a:solidFill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C193A4-5037-4B44-8A4F-AB337D7FECC8}"/>
              </a:ext>
            </a:extLst>
          </p:cNvPr>
          <p:cNvSpPr txBox="1"/>
          <p:nvPr/>
        </p:nvSpPr>
        <p:spPr>
          <a:xfrm>
            <a:off x="3128356" y="4442035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0"/>
                <a:ea typeface="Noto Sans KR Regular" panose="020B0500000000000000" pitchFamily="34" charset="-127"/>
              </a:rPr>
              <a:t>APP SERVICE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691C91-B97C-4824-ADB8-23D5A70B0EF9}"/>
              </a:ext>
            </a:extLst>
          </p:cNvPr>
          <p:cNvSpPr txBox="1"/>
          <p:nvPr/>
        </p:nvSpPr>
        <p:spPr>
          <a:xfrm>
            <a:off x="6126624" y="3969080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10025"/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PORTFOLIO</a:t>
            </a:r>
            <a:endParaRPr lang="ko-KR" altLang="en-US" dirty="0">
              <a:solidFill>
                <a:srgbClr val="C10025"/>
              </a:solidFill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AF27C1-817A-4EED-96CF-6468A24036E1}"/>
              </a:ext>
            </a:extLst>
          </p:cNvPr>
          <p:cNvSpPr txBox="1"/>
          <p:nvPr/>
        </p:nvSpPr>
        <p:spPr>
          <a:xfrm>
            <a:off x="6126624" y="4382290"/>
            <a:ext cx="2941831" cy="33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0"/>
                <a:ea typeface="Noto Sans KR Regular" panose="020B0500000000000000" pitchFamily="34" charset="-127"/>
              </a:rPr>
              <a:t>CLIENTS / CATEGORY /</a:t>
            </a:r>
            <a:r>
              <a:rPr lang="en-US" altLang="ko-KR" sz="12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 </a:t>
            </a:r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0"/>
                <a:ea typeface="Noto Sans KR Regular" panose="020B0500000000000000" pitchFamily="34" charset="-127"/>
              </a:rPr>
              <a:t>PORTFOLIO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BA5B14-4E82-4188-A903-EEAF6EA16DDA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01   COMPANY BRIEF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30E541-2729-48E3-9727-1A3B677B2171}"/>
              </a:ext>
            </a:extLst>
          </p:cNvPr>
          <p:cNvSpPr txBox="1"/>
          <p:nvPr/>
        </p:nvSpPr>
        <p:spPr>
          <a:xfrm>
            <a:off x="5302418" y="3694330"/>
            <a:ext cx="752129" cy="747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나눔스퀘어_ac ExtraBold" panose="020B0600000101010101" pitchFamily="50" charset="-127"/>
              </a:rPr>
              <a:t>04</a:t>
            </a:r>
          </a:p>
        </p:txBody>
      </p:sp>
      <p:pic>
        <p:nvPicPr>
          <p:cNvPr id="20" name="그래픽 19">
            <a:extLst>
              <a:ext uri="{FF2B5EF4-FFF2-40B4-BE49-F238E27FC236}">
                <a16:creationId xmlns:a16="http://schemas.microsoft.com/office/drawing/2014/main" id="{31C35DDB-33DE-4AF0-9FEB-FB7F6D8CB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809" y="4943475"/>
            <a:ext cx="2209800" cy="19145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4AA594D-7FBB-4B5B-89B9-3657008933B9}"/>
              </a:ext>
            </a:extLst>
          </p:cNvPr>
          <p:cNvSpPr txBox="1"/>
          <p:nvPr/>
        </p:nvSpPr>
        <p:spPr>
          <a:xfrm>
            <a:off x="1336725" y="1822586"/>
            <a:ext cx="631904" cy="747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나눔스퀘어_ac ExtraBold" panose="020B0600000101010101" pitchFamily="50" charset="-127"/>
              </a:rPr>
              <a:t>01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FD4C4B-C19F-47D0-A264-889D0834E591}"/>
              </a:ext>
            </a:extLst>
          </p:cNvPr>
          <p:cNvSpPr txBox="1"/>
          <p:nvPr/>
        </p:nvSpPr>
        <p:spPr>
          <a:xfrm>
            <a:off x="4325702" y="1794263"/>
            <a:ext cx="710452" cy="747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나눔스퀘어_ac ExtraBold" panose="020B0600000101010101" pitchFamily="50" charset="-127"/>
              </a:rPr>
              <a:t>02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5DFC5C-B0FA-4BAF-9FD4-037301F2B120}"/>
              </a:ext>
            </a:extLst>
          </p:cNvPr>
          <p:cNvSpPr txBox="1"/>
          <p:nvPr/>
        </p:nvSpPr>
        <p:spPr>
          <a:xfrm>
            <a:off x="2317494" y="3694330"/>
            <a:ext cx="712054" cy="747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나눔스퀘어_ac ExtraBold" panose="020B0600000101010101" pitchFamily="50" charset="-127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284092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F37C658-1184-437B-981D-8487A3890342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CATEGORY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3ECC8-6E7A-6A75-A5CE-B4A5D6EC7882}"/>
              </a:ext>
            </a:extLst>
          </p:cNvPr>
          <p:cNvSpPr txBox="1"/>
          <p:nvPr/>
        </p:nvSpPr>
        <p:spPr>
          <a:xfrm>
            <a:off x="613526" y="1708446"/>
            <a:ext cx="9909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로그인 연동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B3FE997-C5D1-73C1-6BB5-0026D347AD6C}"/>
              </a:ext>
            </a:extLst>
          </p:cNvPr>
          <p:cNvGrpSpPr/>
          <p:nvPr/>
        </p:nvGrpSpPr>
        <p:grpSpPr>
          <a:xfrm>
            <a:off x="504916" y="982079"/>
            <a:ext cx="2020238" cy="386414"/>
            <a:chOff x="504916" y="1161376"/>
            <a:chExt cx="2020238" cy="386414"/>
          </a:xfrm>
        </p:grpSpPr>
        <p:sp>
          <p:nvSpPr>
            <p:cNvPr id="20" name="화살표: 오각형 19">
              <a:extLst>
                <a:ext uri="{FF2B5EF4-FFF2-40B4-BE49-F238E27FC236}">
                  <a16:creationId xmlns:a16="http://schemas.microsoft.com/office/drawing/2014/main" id="{26DA1AAF-275F-46C8-EAE8-105996E9FBB5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F51506-7F29-3729-FA18-8E4EF9B6303F}"/>
                </a:ext>
              </a:extLst>
            </p:cNvPr>
            <p:cNvSpPr txBox="1"/>
            <p:nvPr/>
          </p:nvSpPr>
          <p:spPr>
            <a:xfrm>
              <a:off x="515143" y="1216875"/>
              <a:ext cx="148951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임직원 </a:t>
              </a:r>
              <a:r>
                <a:rPr lang="ko-KR" altLang="en-US" sz="1300" dirty="0" err="1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폐쇄몰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 구축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32797C3-FFF6-14A8-9EBD-6B66F7727B33}"/>
              </a:ext>
            </a:extLst>
          </p:cNvPr>
          <p:cNvGrpSpPr/>
          <p:nvPr/>
        </p:nvGrpSpPr>
        <p:grpSpPr>
          <a:xfrm>
            <a:off x="504916" y="1661433"/>
            <a:ext cx="2020238" cy="386414"/>
            <a:chOff x="504916" y="1161376"/>
            <a:chExt cx="2020238" cy="386414"/>
          </a:xfrm>
        </p:grpSpPr>
        <p:sp>
          <p:nvSpPr>
            <p:cNvPr id="27" name="화살표: 오각형 26">
              <a:extLst>
                <a:ext uri="{FF2B5EF4-FFF2-40B4-BE49-F238E27FC236}">
                  <a16:creationId xmlns:a16="http://schemas.microsoft.com/office/drawing/2014/main" id="{21BA2E75-8A82-1327-A993-0BB236E64B13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44D5F9-F115-B6E5-5EB4-D5735ED227C7}"/>
                </a:ext>
              </a:extLst>
            </p:cNvPr>
            <p:cNvSpPr txBox="1"/>
            <p:nvPr/>
          </p:nvSpPr>
          <p:spPr>
            <a:xfrm>
              <a:off x="522846" y="1216875"/>
              <a:ext cx="19688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 err="1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임직원이메일</a:t>
              </a:r>
              <a:r>
                <a:rPr lang="ko-KR" altLang="en-US" sz="11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 인증 서비스 구축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9D5C4-3D62-73E9-A9B0-79D772B4C619}"/>
              </a:ext>
            </a:extLst>
          </p:cNvPr>
          <p:cNvGrpSpPr/>
          <p:nvPr/>
        </p:nvGrpSpPr>
        <p:grpSpPr>
          <a:xfrm>
            <a:off x="504916" y="2342177"/>
            <a:ext cx="2020238" cy="386414"/>
            <a:chOff x="504916" y="1161376"/>
            <a:chExt cx="2020238" cy="386414"/>
          </a:xfrm>
        </p:grpSpPr>
        <p:sp>
          <p:nvSpPr>
            <p:cNvPr id="33" name="화살표: 오각형 32">
              <a:extLst>
                <a:ext uri="{FF2B5EF4-FFF2-40B4-BE49-F238E27FC236}">
                  <a16:creationId xmlns:a16="http://schemas.microsoft.com/office/drawing/2014/main" id="{CF7B2D89-40EB-0D9C-8BEB-8867AE3ABB43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6FF031-F2FC-9DB3-8445-9DBED359CDCD}"/>
                </a:ext>
              </a:extLst>
            </p:cNvPr>
            <p:cNvSpPr txBox="1"/>
            <p:nvPr/>
          </p:nvSpPr>
          <p:spPr>
            <a:xfrm>
              <a:off x="513881" y="1208178"/>
              <a:ext cx="18774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상품 수집 정산 시스템 구축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B172F6D-E55E-4D47-A364-A3ABDA2CF6BB}"/>
              </a:ext>
            </a:extLst>
          </p:cNvPr>
          <p:cNvGrpSpPr/>
          <p:nvPr/>
        </p:nvGrpSpPr>
        <p:grpSpPr>
          <a:xfrm>
            <a:off x="504916" y="3048949"/>
            <a:ext cx="2020238" cy="386414"/>
            <a:chOff x="504916" y="1161376"/>
            <a:chExt cx="2020238" cy="386414"/>
          </a:xfrm>
        </p:grpSpPr>
        <p:sp>
          <p:nvSpPr>
            <p:cNvPr id="42" name="화살표: 오각형 41">
              <a:extLst>
                <a:ext uri="{FF2B5EF4-FFF2-40B4-BE49-F238E27FC236}">
                  <a16:creationId xmlns:a16="http://schemas.microsoft.com/office/drawing/2014/main" id="{98E1EEE4-9B95-7398-E599-09790D4FE6A1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DF2B70-EAF6-BE23-3CF7-60573363DFE1}"/>
                </a:ext>
              </a:extLst>
            </p:cNvPr>
            <p:cNvSpPr txBox="1"/>
            <p:nvPr/>
          </p:nvSpPr>
          <p:spPr>
            <a:xfrm>
              <a:off x="513881" y="1213491"/>
              <a:ext cx="179728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공급사 운영 시스템구축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475CACE7-22C3-AEB4-7482-0FA4D1D7D119}"/>
              </a:ext>
            </a:extLst>
          </p:cNvPr>
          <p:cNvGrpSpPr/>
          <p:nvPr/>
        </p:nvGrpSpPr>
        <p:grpSpPr>
          <a:xfrm>
            <a:off x="508842" y="4312323"/>
            <a:ext cx="2020238" cy="425055"/>
            <a:chOff x="504916" y="1161376"/>
            <a:chExt cx="2020238" cy="386414"/>
          </a:xfrm>
        </p:grpSpPr>
        <p:sp>
          <p:nvSpPr>
            <p:cNvPr id="47" name="화살표: 오각형 46">
              <a:extLst>
                <a:ext uri="{FF2B5EF4-FFF2-40B4-BE49-F238E27FC236}">
                  <a16:creationId xmlns:a16="http://schemas.microsoft.com/office/drawing/2014/main" id="{F40012F1-82C4-3D0E-07A5-AA3BA264BC1D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01DA2B-9F5D-BBBF-1F35-A2B0C30FF6EE}"/>
                </a:ext>
              </a:extLst>
            </p:cNvPr>
            <p:cNvSpPr txBox="1"/>
            <p:nvPr/>
          </p:nvSpPr>
          <p:spPr>
            <a:xfrm>
              <a:off x="509955" y="1216773"/>
              <a:ext cx="11448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연관상품 구매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958E79C9-17B5-7370-BF97-484232880C40}"/>
              </a:ext>
            </a:extLst>
          </p:cNvPr>
          <p:cNvGrpSpPr/>
          <p:nvPr/>
        </p:nvGrpSpPr>
        <p:grpSpPr>
          <a:xfrm>
            <a:off x="519069" y="5039272"/>
            <a:ext cx="2020238" cy="425055"/>
            <a:chOff x="504916" y="1161376"/>
            <a:chExt cx="2020238" cy="386414"/>
          </a:xfrm>
        </p:grpSpPr>
        <p:sp>
          <p:nvSpPr>
            <p:cNvPr id="54" name="화살표: 오각형 53">
              <a:extLst>
                <a:ext uri="{FF2B5EF4-FFF2-40B4-BE49-F238E27FC236}">
                  <a16:creationId xmlns:a16="http://schemas.microsoft.com/office/drawing/2014/main" id="{FAFC1FB9-153F-D8DA-FA30-C79E295063BF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0ECB03-02C7-FB18-CACA-B7B2C9BDF59D}"/>
                </a:ext>
              </a:extLst>
            </p:cNvPr>
            <p:cNvSpPr txBox="1"/>
            <p:nvPr/>
          </p:nvSpPr>
          <p:spPr>
            <a:xfrm>
              <a:off x="509955" y="1216773"/>
              <a:ext cx="198804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파일 다운로드 시스템 구축</a:t>
              </a: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8E7DB974-F042-A150-D2F8-C3C62B8FBBA6}"/>
              </a:ext>
            </a:extLst>
          </p:cNvPr>
          <p:cNvGrpSpPr/>
          <p:nvPr/>
        </p:nvGrpSpPr>
        <p:grpSpPr>
          <a:xfrm>
            <a:off x="519069" y="5766516"/>
            <a:ext cx="2020238" cy="425055"/>
            <a:chOff x="504916" y="1161376"/>
            <a:chExt cx="2020238" cy="386414"/>
          </a:xfrm>
        </p:grpSpPr>
        <p:sp>
          <p:nvSpPr>
            <p:cNvPr id="57" name="화살표: 오각형 56">
              <a:extLst>
                <a:ext uri="{FF2B5EF4-FFF2-40B4-BE49-F238E27FC236}">
                  <a16:creationId xmlns:a16="http://schemas.microsoft.com/office/drawing/2014/main" id="{61B20E6F-46E8-D369-E915-FE239549C2DF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AA8DFBE-0001-F4EA-250F-F899B16FDDD3}"/>
                </a:ext>
              </a:extLst>
            </p:cNvPr>
            <p:cNvSpPr txBox="1"/>
            <p:nvPr/>
          </p:nvSpPr>
          <p:spPr>
            <a:xfrm>
              <a:off x="509955" y="1216773"/>
              <a:ext cx="184698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매장픽업</a:t>
              </a:r>
              <a:r>
                <a:rPr lang="en-US" altLang="ko-KR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, 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당일배송 기능</a:t>
              </a: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208A9B24-C651-4252-BB67-372517A34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351" y="974220"/>
            <a:ext cx="862345" cy="38641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50E04D2-B77D-BF82-1C06-C3F2A604F1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05" y="839365"/>
            <a:ext cx="1031330" cy="578282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5CEC94A6-1836-5D1C-F29B-50A11E3186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64" y="1514108"/>
            <a:ext cx="690374" cy="497412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60647F56-B505-0635-EBC5-A4548D7A8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51" y="3136770"/>
            <a:ext cx="925253" cy="256682"/>
          </a:xfrm>
          <a:prstGeom prst="rect">
            <a:avLst/>
          </a:prstGeom>
        </p:spPr>
      </p:pic>
      <p:pic>
        <p:nvPicPr>
          <p:cNvPr id="52" name="그림 5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60DA3417-4354-2BC9-14DF-357E7FBB2B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48" y="4784690"/>
            <a:ext cx="1061811" cy="1061811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D0C8C214-CE6E-D961-E743-030DA2EB1E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3" b="35159"/>
          <a:stretch/>
        </p:blipFill>
        <p:spPr>
          <a:xfrm>
            <a:off x="2937951" y="2389549"/>
            <a:ext cx="1412354" cy="294359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CC2D9BE2-495B-9FCA-22B6-CB74A8BF2C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93" y="4129213"/>
            <a:ext cx="1090074" cy="641381"/>
          </a:xfrm>
          <a:prstGeom prst="rect">
            <a:avLst/>
          </a:prstGeom>
        </p:spPr>
      </p:pic>
      <p:pic>
        <p:nvPicPr>
          <p:cNvPr id="63" name="그림 6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36683DD-8316-B8CE-D8E6-313DD715B2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74" y="5879185"/>
            <a:ext cx="790359" cy="232459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921B4382-9C78-B011-FAB0-F302DA36EEEA}"/>
              </a:ext>
            </a:extLst>
          </p:cNvPr>
          <p:cNvGrpSpPr/>
          <p:nvPr/>
        </p:nvGrpSpPr>
        <p:grpSpPr>
          <a:xfrm>
            <a:off x="503042" y="3648387"/>
            <a:ext cx="2020238" cy="386414"/>
            <a:chOff x="504916" y="1161376"/>
            <a:chExt cx="2020238" cy="386414"/>
          </a:xfrm>
        </p:grpSpPr>
        <p:sp>
          <p:nvSpPr>
            <p:cNvPr id="3" name="화살표: 오각형 41">
              <a:extLst>
                <a:ext uri="{FF2B5EF4-FFF2-40B4-BE49-F238E27FC236}">
                  <a16:creationId xmlns:a16="http://schemas.microsoft.com/office/drawing/2014/main" id="{571D6D79-0CC5-62C0-F1C2-1D36B71CFD69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C86B06-BB7D-7E08-BEEB-A8D265B03C43}"/>
                </a:ext>
              </a:extLst>
            </p:cNvPr>
            <p:cNvSpPr txBox="1"/>
            <p:nvPr/>
          </p:nvSpPr>
          <p:spPr>
            <a:xfrm>
              <a:off x="513881" y="1213491"/>
              <a:ext cx="16802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상품 검색 시스템 구축</a:t>
              </a: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771515F6-B4B9-0018-2DD6-4185FFC6F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77" y="3736208"/>
            <a:ext cx="925253" cy="25668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1D85D7B-C842-18E7-F379-E4C51FB59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012" y="1017407"/>
            <a:ext cx="1256391" cy="19689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519A321-42E4-F370-9C8B-719D467E79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34" y="1746603"/>
            <a:ext cx="1256391" cy="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21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F37C658-1184-437B-981D-8487A3890342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CATEGORY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3ECC8-6E7A-6A75-A5CE-B4A5D6EC7882}"/>
              </a:ext>
            </a:extLst>
          </p:cNvPr>
          <p:cNvSpPr txBox="1"/>
          <p:nvPr/>
        </p:nvSpPr>
        <p:spPr>
          <a:xfrm>
            <a:off x="613526" y="1663624"/>
            <a:ext cx="9909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로그인 연동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B3FE997-C5D1-73C1-6BB5-0026D347AD6C}"/>
              </a:ext>
            </a:extLst>
          </p:cNvPr>
          <p:cNvGrpSpPr/>
          <p:nvPr/>
        </p:nvGrpSpPr>
        <p:grpSpPr>
          <a:xfrm>
            <a:off x="504916" y="937257"/>
            <a:ext cx="2020238" cy="386414"/>
            <a:chOff x="504916" y="1161376"/>
            <a:chExt cx="2020238" cy="386414"/>
          </a:xfrm>
        </p:grpSpPr>
        <p:sp>
          <p:nvSpPr>
            <p:cNvPr id="20" name="화살표: 오각형 19">
              <a:extLst>
                <a:ext uri="{FF2B5EF4-FFF2-40B4-BE49-F238E27FC236}">
                  <a16:creationId xmlns:a16="http://schemas.microsoft.com/office/drawing/2014/main" id="{26DA1AAF-275F-46C8-EAE8-105996E9FBB5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F51506-7F29-3729-FA18-8E4EF9B6303F}"/>
                </a:ext>
              </a:extLst>
            </p:cNvPr>
            <p:cNvSpPr txBox="1"/>
            <p:nvPr/>
          </p:nvSpPr>
          <p:spPr>
            <a:xfrm>
              <a:off x="515143" y="1216875"/>
              <a:ext cx="129875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백오피스 자동화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32797C3-FFF6-14A8-9EBD-6B66F7727B33}"/>
              </a:ext>
            </a:extLst>
          </p:cNvPr>
          <p:cNvGrpSpPr/>
          <p:nvPr/>
        </p:nvGrpSpPr>
        <p:grpSpPr>
          <a:xfrm>
            <a:off x="504916" y="1616611"/>
            <a:ext cx="2020238" cy="386414"/>
            <a:chOff x="504916" y="1161376"/>
            <a:chExt cx="2020238" cy="386414"/>
          </a:xfrm>
        </p:grpSpPr>
        <p:sp>
          <p:nvSpPr>
            <p:cNvPr id="27" name="화살표: 오각형 26">
              <a:extLst>
                <a:ext uri="{FF2B5EF4-FFF2-40B4-BE49-F238E27FC236}">
                  <a16:creationId xmlns:a16="http://schemas.microsoft.com/office/drawing/2014/main" id="{21BA2E75-8A82-1327-A993-0BB236E64B13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44D5F9-F115-B6E5-5EB4-D5735ED227C7}"/>
                </a:ext>
              </a:extLst>
            </p:cNvPr>
            <p:cNvSpPr txBox="1"/>
            <p:nvPr/>
          </p:nvSpPr>
          <p:spPr>
            <a:xfrm>
              <a:off x="522846" y="1216875"/>
              <a:ext cx="18069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 err="1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몰이전</a:t>
              </a:r>
              <a:r>
                <a:rPr lang="ko-KR" altLang="en-US" sz="11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 데이터 마이그레이션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9D5C4-3D62-73E9-A9B0-79D772B4C619}"/>
              </a:ext>
            </a:extLst>
          </p:cNvPr>
          <p:cNvGrpSpPr/>
          <p:nvPr/>
        </p:nvGrpSpPr>
        <p:grpSpPr>
          <a:xfrm>
            <a:off x="504916" y="2297355"/>
            <a:ext cx="2020238" cy="386414"/>
            <a:chOff x="504916" y="1161376"/>
            <a:chExt cx="2020238" cy="386414"/>
          </a:xfrm>
        </p:grpSpPr>
        <p:sp>
          <p:nvSpPr>
            <p:cNvPr id="33" name="화살표: 오각형 32">
              <a:extLst>
                <a:ext uri="{FF2B5EF4-FFF2-40B4-BE49-F238E27FC236}">
                  <a16:creationId xmlns:a16="http://schemas.microsoft.com/office/drawing/2014/main" id="{CF7B2D89-40EB-0D9C-8BEB-8867AE3ABB43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6FF031-F2FC-9DB3-8445-9DBED359CDCD}"/>
                </a:ext>
              </a:extLst>
            </p:cNvPr>
            <p:cNvSpPr txBox="1"/>
            <p:nvPr/>
          </p:nvSpPr>
          <p:spPr>
            <a:xfrm>
              <a:off x="513881" y="1208178"/>
              <a:ext cx="1850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회원정보 </a:t>
              </a:r>
              <a:r>
                <a:rPr lang="en-US" altLang="ko-KR" sz="12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CRM </a:t>
              </a:r>
              <a:r>
                <a:rPr lang="ko-KR" altLang="en-US" sz="1200" dirty="0" err="1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기간계</a:t>
              </a:r>
              <a:r>
                <a:rPr lang="ko-KR" altLang="en-US" sz="12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 </a:t>
              </a:r>
              <a:r>
                <a:rPr lang="en-US" altLang="ko-KR" sz="12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API</a:t>
              </a:r>
              <a:endParaRPr lang="ko-KR" altLang="en-US" sz="12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B172F6D-E55E-4D47-A364-A3ABDA2CF6BB}"/>
              </a:ext>
            </a:extLst>
          </p:cNvPr>
          <p:cNvGrpSpPr/>
          <p:nvPr/>
        </p:nvGrpSpPr>
        <p:grpSpPr>
          <a:xfrm>
            <a:off x="504916" y="3004127"/>
            <a:ext cx="2020238" cy="386414"/>
            <a:chOff x="504916" y="1161376"/>
            <a:chExt cx="2020238" cy="386414"/>
          </a:xfrm>
        </p:grpSpPr>
        <p:sp>
          <p:nvSpPr>
            <p:cNvPr id="42" name="화살표: 오각형 41">
              <a:extLst>
                <a:ext uri="{FF2B5EF4-FFF2-40B4-BE49-F238E27FC236}">
                  <a16:creationId xmlns:a16="http://schemas.microsoft.com/office/drawing/2014/main" id="{98E1EEE4-9B95-7398-E599-09790D4FE6A1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DF2B70-EAF6-BE23-3CF7-60573363DFE1}"/>
                </a:ext>
              </a:extLst>
            </p:cNvPr>
            <p:cNvSpPr txBox="1"/>
            <p:nvPr/>
          </p:nvSpPr>
          <p:spPr>
            <a:xfrm>
              <a:off x="513881" y="1213491"/>
              <a:ext cx="18421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 err="1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럭키드로우</a:t>
              </a:r>
              <a:r>
                <a:rPr lang="en-US" altLang="ko-KR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(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추첨</a:t>
              </a:r>
              <a:r>
                <a:rPr lang="en-US" altLang="ko-KR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)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시스템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475CACE7-22C3-AEB4-7482-0FA4D1D7D119}"/>
              </a:ext>
            </a:extLst>
          </p:cNvPr>
          <p:cNvGrpSpPr/>
          <p:nvPr/>
        </p:nvGrpSpPr>
        <p:grpSpPr>
          <a:xfrm>
            <a:off x="508842" y="3702027"/>
            <a:ext cx="2020238" cy="386414"/>
            <a:chOff x="504916" y="1161376"/>
            <a:chExt cx="2020238" cy="386414"/>
          </a:xfrm>
        </p:grpSpPr>
        <p:sp>
          <p:nvSpPr>
            <p:cNvPr id="47" name="화살표: 오각형 46">
              <a:extLst>
                <a:ext uri="{FF2B5EF4-FFF2-40B4-BE49-F238E27FC236}">
                  <a16:creationId xmlns:a16="http://schemas.microsoft.com/office/drawing/2014/main" id="{F40012F1-82C4-3D0E-07A5-AA3BA264BC1D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01DA2B-9F5D-BBBF-1F35-A2B0C30FF6EE}"/>
                </a:ext>
              </a:extLst>
            </p:cNvPr>
            <p:cNvSpPr txBox="1"/>
            <p:nvPr/>
          </p:nvSpPr>
          <p:spPr>
            <a:xfrm>
              <a:off x="509955" y="1216773"/>
              <a:ext cx="12618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비디오서버구축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958E79C9-17B5-7370-BF97-484232880C40}"/>
              </a:ext>
            </a:extLst>
          </p:cNvPr>
          <p:cNvGrpSpPr/>
          <p:nvPr/>
        </p:nvGrpSpPr>
        <p:grpSpPr>
          <a:xfrm>
            <a:off x="519069" y="4428976"/>
            <a:ext cx="2020238" cy="386414"/>
            <a:chOff x="504916" y="1161376"/>
            <a:chExt cx="2020238" cy="386414"/>
          </a:xfrm>
        </p:grpSpPr>
        <p:sp>
          <p:nvSpPr>
            <p:cNvPr id="54" name="화살표: 오각형 53">
              <a:extLst>
                <a:ext uri="{FF2B5EF4-FFF2-40B4-BE49-F238E27FC236}">
                  <a16:creationId xmlns:a16="http://schemas.microsoft.com/office/drawing/2014/main" id="{FAFC1FB9-153F-D8DA-FA30-C79E295063BF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0ECB03-02C7-FB18-CACA-B7B2C9BDF59D}"/>
                </a:ext>
              </a:extLst>
            </p:cNvPr>
            <p:cNvSpPr txBox="1"/>
            <p:nvPr/>
          </p:nvSpPr>
          <p:spPr>
            <a:xfrm>
              <a:off x="509955" y="1216773"/>
              <a:ext cx="17267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매장 </a:t>
              </a:r>
              <a:r>
                <a:rPr lang="en-US" altLang="ko-KR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CRM 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시스템 구축</a:t>
              </a: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8E7DB974-F042-A150-D2F8-C3C62B8FBBA6}"/>
              </a:ext>
            </a:extLst>
          </p:cNvPr>
          <p:cNvGrpSpPr/>
          <p:nvPr/>
        </p:nvGrpSpPr>
        <p:grpSpPr>
          <a:xfrm>
            <a:off x="519069" y="5156220"/>
            <a:ext cx="2020238" cy="386414"/>
            <a:chOff x="504916" y="1161376"/>
            <a:chExt cx="2020238" cy="386414"/>
          </a:xfrm>
        </p:grpSpPr>
        <p:sp>
          <p:nvSpPr>
            <p:cNvPr id="57" name="화살표: 오각형 56">
              <a:extLst>
                <a:ext uri="{FF2B5EF4-FFF2-40B4-BE49-F238E27FC236}">
                  <a16:creationId xmlns:a16="http://schemas.microsoft.com/office/drawing/2014/main" id="{61B20E6F-46E8-D369-E915-FE239549C2DF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AA8DFBE-0001-F4EA-250F-F899B16FDDD3}"/>
                </a:ext>
              </a:extLst>
            </p:cNvPr>
            <p:cNvSpPr txBox="1"/>
            <p:nvPr/>
          </p:nvSpPr>
          <p:spPr>
            <a:xfrm>
              <a:off x="509955" y="1216773"/>
              <a:ext cx="20040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회원정보별 추천상품 차별화 노출</a:t>
              </a:r>
            </a:p>
          </p:txBody>
        </p:sp>
      </p:grpSp>
      <p:pic>
        <p:nvPicPr>
          <p:cNvPr id="2" name="그림 1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065320E-824D-E161-4381-DDC32B030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98" y="1026839"/>
            <a:ext cx="815332" cy="296832"/>
          </a:xfrm>
          <a:prstGeom prst="rect">
            <a:avLst/>
          </a:prstGeom>
        </p:spPr>
      </p:pic>
      <p:pic>
        <p:nvPicPr>
          <p:cNvPr id="3" name="그림 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78D745B7-E9F6-56F8-45AD-C4397D5C6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37" y="1034540"/>
            <a:ext cx="860148" cy="28143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93C5D4F-22C6-F2F4-057E-C7EDD2910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7" y="1057633"/>
            <a:ext cx="677347" cy="235245"/>
          </a:xfrm>
          <a:prstGeom prst="rect">
            <a:avLst/>
          </a:prstGeom>
        </p:spPr>
      </p:pic>
      <p:pic>
        <p:nvPicPr>
          <p:cNvPr id="11" name="그림 1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7F098CFB-0F88-1673-E2A4-D1278A284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82" y="1069592"/>
            <a:ext cx="718508" cy="21132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D60FB2E-1809-AF2B-2D7D-C47200DFE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14" y="1678463"/>
            <a:ext cx="973712" cy="17183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719E5E1-8272-D475-F8BC-817E1483CE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3" y="1543022"/>
            <a:ext cx="708523" cy="4129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1733FC2-EE65-4B3D-4725-7D9B23A312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27" y="1681211"/>
            <a:ext cx="938270" cy="19714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1F5B7A3-FA73-AFB0-EBC3-B973EA2DAB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7" y="1697905"/>
            <a:ext cx="1337085" cy="15577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315254F-726B-CC52-FE81-A63B98EF33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533" y="1486649"/>
            <a:ext cx="1031330" cy="578282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EC3A263A-449B-4BE8-5346-802FF1F18C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6" y="2404770"/>
            <a:ext cx="1337085" cy="15577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F51886CC-2C6D-CAB3-C5AC-A86A82AB38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6" y="3119448"/>
            <a:ext cx="1337085" cy="15577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29910682-A47B-34A4-DE7D-A9529B958F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48" y="2905796"/>
            <a:ext cx="990976" cy="583074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023B67D0-4EB1-2DE9-F4B1-97D60F09D5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59" y="3825732"/>
            <a:ext cx="1337085" cy="155771"/>
          </a:xfrm>
          <a:prstGeom prst="rect">
            <a:avLst/>
          </a:prstGeom>
        </p:spPr>
      </p:pic>
      <p:pic>
        <p:nvPicPr>
          <p:cNvPr id="61" name="그림 60" descr="텍스트이(가) 표시된 사진&#10;&#10;자동 생성된 설명">
            <a:extLst>
              <a:ext uri="{FF2B5EF4-FFF2-40B4-BE49-F238E27FC236}">
                <a16:creationId xmlns:a16="http://schemas.microsoft.com/office/drawing/2014/main" id="{D080307E-F32A-E38B-6FEE-A2CB40759F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51" y="4275811"/>
            <a:ext cx="709511" cy="709511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D794F129-7AB4-864B-F677-F533261616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59" y="5980124"/>
            <a:ext cx="1550620" cy="234267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A3FBAAFD-879C-F362-7697-2302185B57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59" y="5259844"/>
            <a:ext cx="1550620" cy="234267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7E5B9FDD-8DE7-7824-D714-693B3A0602D9}"/>
              </a:ext>
            </a:extLst>
          </p:cNvPr>
          <p:cNvGrpSpPr/>
          <p:nvPr/>
        </p:nvGrpSpPr>
        <p:grpSpPr>
          <a:xfrm>
            <a:off x="513881" y="5897314"/>
            <a:ext cx="2020238" cy="386414"/>
            <a:chOff x="504916" y="1161376"/>
            <a:chExt cx="2020238" cy="386414"/>
          </a:xfrm>
        </p:grpSpPr>
        <p:sp>
          <p:nvSpPr>
            <p:cNvPr id="68" name="화살표: 오각형 67">
              <a:extLst>
                <a:ext uri="{FF2B5EF4-FFF2-40B4-BE49-F238E27FC236}">
                  <a16:creationId xmlns:a16="http://schemas.microsoft.com/office/drawing/2014/main" id="{CCA6160E-F313-25FA-AF18-2E1E52B9390C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88948B5-4083-E884-A074-651150B384D1}"/>
                </a:ext>
              </a:extLst>
            </p:cNvPr>
            <p:cNvSpPr txBox="1"/>
            <p:nvPr/>
          </p:nvSpPr>
          <p:spPr>
            <a:xfrm>
              <a:off x="509955" y="1216773"/>
              <a:ext cx="195438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회원정보별 카카오톡 차별화 </a:t>
              </a:r>
              <a:r>
                <a:rPr lang="ko-KR" altLang="en-US" sz="900" dirty="0" err="1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푸시알림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4" name="그림 3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F32DE018-46AA-4EE4-BB6B-E92853E46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71" y="3747358"/>
            <a:ext cx="815332" cy="296832"/>
          </a:xfrm>
          <a:prstGeom prst="rect">
            <a:avLst/>
          </a:prstGeom>
        </p:spPr>
      </p:pic>
      <p:pic>
        <p:nvPicPr>
          <p:cNvPr id="7" name="그림 6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6BB473E4-7A86-7726-3D6C-30CE8E80C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10" y="3755059"/>
            <a:ext cx="860148" cy="281431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E0A6543C-66AF-1E8A-A931-E19351A0C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55" y="3790111"/>
            <a:ext cx="718508" cy="21132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53B589D-B4F7-3FE5-EE22-DB01FC2A16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99" y="2161964"/>
            <a:ext cx="1090074" cy="6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45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F37C658-1184-437B-981D-8487A3890342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CATEGORY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3ECC8-6E7A-6A75-A5CE-B4A5D6EC7882}"/>
              </a:ext>
            </a:extLst>
          </p:cNvPr>
          <p:cNvSpPr txBox="1"/>
          <p:nvPr/>
        </p:nvSpPr>
        <p:spPr>
          <a:xfrm>
            <a:off x="613526" y="1663624"/>
            <a:ext cx="9909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로그인 연동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B3FE997-C5D1-73C1-6BB5-0026D347AD6C}"/>
              </a:ext>
            </a:extLst>
          </p:cNvPr>
          <p:cNvGrpSpPr/>
          <p:nvPr/>
        </p:nvGrpSpPr>
        <p:grpSpPr>
          <a:xfrm>
            <a:off x="504916" y="937257"/>
            <a:ext cx="2020238" cy="386414"/>
            <a:chOff x="504916" y="1161376"/>
            <a:chExt cx="2020238" cy="386414"/>
          </a:xfrm>
        </p:grpSpPr>
        <p:sp>
          <p:nvSpPr>
            <p:cNvPr id="20" name="화살표: 오각형 19">
              <a:extLst>
                <a:ext uri="{FF2B5EF4-FFF2-40B4-BE49-F238E27FC236}">
                  <a16:creationId xmlns:a16="http://schemas.microsoft.com/office/drawing/2014/main" id="{26DA1AAF-275F-46C8-EAE8-105996E9FBB5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F51506-7F29-3729-FA18-8E4EF9B6303F}"/>
                </a:ext>
              </a:extLst>
            </p:cNvPr>
            <p:cNvSpPr txBox="1"/>
            <p:nvPr/>
          </p:nvSpPr>
          <p:spPr>
            <a:xfrm>
              <a:off x="515143" y="1216875"/>
              <a:ext cx="145264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관리자페이지 제작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32797C3-FFF6-14A8-9EBD-6B66F7727B33}"/>
              </a:ext>
            </a:extLst>
          </p:cNvPr>
          <p:cNvGrpSpPr/>
          <p:nvPr/>
        </p:nvGrpSpPr>
        <p:grpSpPr>
          <a:xfrm>
            <a:off x="504916" y="1616611"/>
            <a:ext cx="2020238" cy="386414"/>
            <a:chOff x="504916" y="1161376"/>
            <a:chExt cx="2020238" cy="386414"/>
          </a:xfrm>
        </p:grpSpPr>
        <p:sp>
          <p:nvSpPr>
            <p:cNvPr id="27" name="화살표: 오각형 26">
              <a:extLst>
                <a:ext uri="{FF2B5EF4-FFF2-40B4-BE49-F238E27FC236}">
                  <a16:creationId xmlns:a16="http://schemas.microsoft.com/office/drawing/2014/main" id="{21BA2E75-8A82-1327-A993-0BB236E64B13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44D5F9-F115-B6E5-5EB4-D5735ED227C7}"/>
                </a:ext>
              </a:extLst>
            </p:cNvPr>
            <p:cNvSpPr txBox="1"/>
            <p:nvPr/>
          </p:nvSpPr>
          <p:spPr>
            <a:xfrm>
              <a:off x="522846" y="1216875"/>
              <a:ext cx="17091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커스텀 디자인 및 스킨제작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9D5C4-3D62-73E9-A9B0-79D772B4C619}"/>
              </a:ext>
            </a:extLst>
          </p:cNvPr>
          <p:cNvGrpSpPr/>
          <p:nvPr/>
        </p:nvGrpSpPr>
        <p:grpSpPr>
          <a:xfrm>
            <a:off x="504916" y="2297355"/>
            <a:ext cx="2020238" cy="386414"/>
            <a:chOff x="504916" y="1161376"/>
            <a:chExt cx="2020238" cy="386414"/>
          </a:xfrm>
        </p:grpSpPr>
        <p:sp>
          <p:nvSpPr>
            <p:cNvPr id="33" name="화살표: 오각형 32">
              <a:extLst>
                <a:ext uri="{FF2B5EF4-FFF2-40B4-BE49-F238E27FC236}">
                  <a16:creationId xmlns:a16="http://schemas.microsoft.com/office/drawing/2014/main" id="{CF7B2D89-40EB-0D9C-8BEB-8867AE3ABB43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6FF031-F2FC-9DB3-8445-9DBED359CDCD}"/>
                </a:ext>
              </a:extLst>
            </p:cNvPr>
            <p:cNvSpPr txBox="1"/>
            <p:nvPr/>
          </p:nvSpPr>
          <p:spPr>
            <a:xfrm>
              <a:off x="513881" y="1208178"/>
              <a:ext cx="1101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주문 내역 수집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B172F6D-E55E-4D47-A364-A3ABDA2CF6BB}"/>
              </a:ext>
            </a:extLst>
          </p:cNvPr>
          <p:cNvGrpSpPr/>
          <p:nvPr/>
        </p:nvGrpSpPr>
        <p:grpSpPr>
          <a:xfrm>
            <a:off x="504916" y="3004127"/>
            <a:ext cx="2020238" cy="386414"/>
            <a:chOff x="504916" y="1161376"/>
            <a:chExt cx="2020238" cy="386414"/>
          </a:xfrm>
        </p:grpSpPr>
        <p:sp>
          <p:nvSpPr>
            <p:cNvPr id="42" name="화살표: 오각형 41">
              <a:extLst>
                <a:ext uri="{FF2B5EF4-FFF2-40B4-BE49-F238E27FC236}">
                  <a16:creationId xmlns:a16="http://schemas.microsoft.com/office/drawing/2014/main" id="{98E1EEE4-9B95-7398-E599-09790D4FE6A1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DF2B70-EAF6-BE23-3CF7-60573363DFE1}"/>
                </a:ext>
              </a:extLst>
            </p:cNvPr>
            <p:cNvSpPr txBox="1"/>
            <p:nvPr/>
          </p:nvSpPr>
          <p:spPr>
            <a:xfrm>
              <a:off x="513881" y="1213491"/>
              <a:ext cx="129875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멀티 배송시스템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475CACE7-22C3-AEB4-7482-0FA4D1D7D119}"/>
              </a:ext>
            </a:extLst>
          </p:cNvPr>
          <p:cNvGrpSpPr/>
          <p:nvPr/>
        </p:nvGrpSpPr>
        <p:grpSpPr>
          <a:xfrm>
            <a:off x="508842" y="3702027"/>
            <a:ext cx="2020238" cy="386414"/>
            <a:chOff x="504916" y="1161376"/>
            <a:chExt cx="2020238" cy="386414"/>
          </a:xfrm>
        </p:grpSpPr>
        <p:sp>
          <p:nvSpPr>
            <p:cNvPr id="47" name="화살표: 오각형 46">
              <a:extLst>
                <a:ext uri="{FF2B5EF4-FFF2-40B4-BE49-F238E27FC236}">
                  <a16:creationId xmlns:a16="http://schemas.microsoft.com/office/drawing/2014/main" id="{F40012F1-82C4-3D0E-07A5-AA3BA264BC1D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01DA2B-9F5D-BBBF-1F35-A2B0C30FF6EE}"/>
                </a:ext>
              </a:extLst>
            </p:cNvPr>
            <p:cNvSpPr txBox="1"/>
            <p:nvPr/>
          </p:nvSpPr>
          <p:spPr>
            <a:xfrm>
              <a:off x="509955" y="1216773"/>
              <a:ext cx="148951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커스텀 예약 시스템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958E79C9-17B5-7370-BF97-484232880C40}"/>
              </a:ext>
            </a:extLst>
          </p:cNvPr>
          <p:cNvGrpSpPr/>
          <p:nvPr/>
        </p:nvGrpSpPr>
        <p:grpSpPr>
          <a:xfrm>
            <a:off x="519069" y="4428976"/>
            <a:ext cx="2020238" cy="386414"/>
            <a:chOff x="504916" y="1161376"/>
            <a:chExt cx="2020238" cy="386414"/>
          </a:xfrm>
        </p:grpSpPr>
        <p:sp>
          <p:nvSpPr>
            <p:cNvPr id="54" name="화살표: 오각형 53">
              <a:extLst>
                <a:ext uri="{FF2B5EF4-FFF2-40B4-BE49-F238E27FC236}">
                  <a16:creationId xmlns:a16="http://schemas.microsoft.com/office/drawing/2014/main" id="{FAFC1FB9-153F-D8DA-FA30-C79E295063BF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0ECB03-02C7-FB18-CACA-B7B2C9BDF59D}"/>
                </a:ext>
              </a:extLst>
            </p:cNvPr>
            <p:cNvSpPr txBox="1"/>
            <p:nvPr/>
          </p:nvSpPr>
          <p:spPr>
            <a:xfrm>
              <a:off x="509955" y="1216773"/>
              <a:ext cx="167225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온라인</a:t>
              </a:r>
              <a:r>
                <a:rPr lang="en-US" altLang="ko-KR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/</a:t>
              </a:r>
              <a:r>
                <a:rPr lang="ko-KR" altLang="en-US" sz="13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오프라인 쿠폰</a:t>
              </a: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8E7DB974-F042-A150-D2F8-C3C62B8FBBA6}"/>
              </a:ext>
            </a:extLst>
          </p:cNvPr>
          <p:cNvGrpSpPr/>
          <p:nvPr/>
        </p:nvGrpSpPr>
        <p:grpSpPr>
          <a:xfrm>
            <a:off x="519069" y="5156220"/>
            <a:ext cx="2020238" cy="386414"/>
            <a:chOff x="504916" y="1161376"/>
            <a:chExt cx="2020238" cy="386414"/>
          </a:xfrm>
        </p:grpSpPr>
        <p:sp>
          <p:nvSpPr>
            <p:cNvPr id="57" name="화살표: 오각형 56">
              <a:extLst>
                <a:ext uri="{FF2B5EF4-FFF2-40B4-BE49-F238E27FC236}">
                  <a16:creationId xmlns:a16="http://schemas.microsoft.com/office/drawing/2014/main" id="{61B20E6F-46E8-D369-E915-FE239549C2DF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AA8DFBE-0001-F4EA-250F-F899B16FDDD3}"/>
                </a:ext>
              </a:extLst>
            </p:cNvPr>
            <p:cNvSpPr txBox="1"/>
            <p:nvPr/>
          </p:nvSpPr>
          <p:spPr>
            <a:xfrm>
              <a:off x="509955" y="1216773"/>
              <a:ext cx="188064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시리얼 쿠폰을 이용한 등급인증</a:t>
              </a: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7E5B9FDD-8DE7-7824-D714-693B3A0602D9}"/>
              </a:ext>
            </a:extLst>
          </p:cNvPr>
          <p:cNvGrpSpPr/>
          <p:nvPr/>
        </p:nvGrpSpPr>
        <p:grpSpPr>
          <a:xfrm>
            <a:off x="513881" y="5897314"/>
            <a:ext cx="2020238" cy="386414"/>
            <a:chOff x="504916" y="1161376"/>
            <a:chExt cx="2020238" cy="386414"/>
          </a:xfrm>
        </p:grpSpPr>
        <p:sp>
          <p:nvSpPr>
            <p:cNvPr id="68" name="화살표: 오각형 67">
              <a:extLst>
                <a:ext uri="{FF2B5EF4-FFF2-40B4-BE49-F238E27FC236}">
                  <a16:creationId xmlns:a16="http://schemas.microsoft.com/office/drawing/2014/main" id="{CCA6160E-F313-25FA-AF18-2E1E52B9390C}"/>
                </a:ext>
              </a:extLst>
            </p:cNvPr>
            <p:cNvSpPr/>
            <p:nvPr/>
          </p:nvSpPr>
          <p:spPr>
            <a:xfrm>
              <a:off x="504916" y="1161376"/>
              <a:ext cx="2020238" cy="386414"/>
            </a:xfrm>
            <a:prstGeom prst="homePlate">
              <a:avLst>
                <a:gd name="adj" fmla="val 3608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88948B5-4083-E884-A074-651150B384D1}"/>
                </a:ext>
              </a:extLst>
            </p:cNvPr>
            <p:cNvSpPr txBox="1"/>
            <p:nvPr/>
          </p:nvSpPr>
          <p:spPr>
            <a:xfrm>
              <a:off x="509955" y="1234703"/>
              <a:ext cx="191110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프론트 컨텐츠 관리 시스템 개발</a:t>
              </a: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D79E8B0D-CFE5-CE3D-1640-27A3A0193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20" y="3019648"/>
            <a:ext cx="758012" cy="40269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6776AE2-D8D4-624E-C8FB-E290197E3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20" y="3720792"/>
            <a:ext cx="1119875" cy="41995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B982F2CD-2835-4C20-81C9-BE8406109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45" y="1684887"/>
            <a:ext cx="946459" cy="31813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FB69D5A-9749-5197-1AE2-28F1FBFEF3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032" y="1704180"/>
            <a:ext cx="1208875" cy="29382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0FF2038F-6CF6-13A1-1A8B-C48985EF97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66" y="1766047"/>
            <a:ext cx="1208874" cy="189965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CABCD47B-6A1F-D675-6CB4-F47B181508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21599" r="19382" b="21671"/>
          <a:stretch/>
        </p:blipFill>
        <p:spPr>
          <a:xfrm>
            <a:off x="4823405" y="889390"/>
            <a:ext cx="1048685" cy="48214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661D78DF-2D48-782F-0763-1C0375443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20" y="5249444"/>
            <a:ext cx="1119875" cy="194761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1048B073-9A89-86D5-EDA5-8CA1D0D8C1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59" y="5996734"/>
            <a:ext cx="1337085" cy="155771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949E92A7-BAEA-C990-7D60-856095A3E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3" b="35159"/>
          <a:stretch/>
        </p:blipFill>
        <p:spPr>
          <a:xfrm>
            <a:off x="2929159" y="1026981"/>
            <a:ext cx="1412354" cy="294359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01168C93-6F80-1617-A734-99DF88518E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20" y="4354041"/>
            <a:ext cx="990976" cy="583074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2BF5A820-0BDE-3CA9-B18A-69DB6C3E1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85" y="1660675"/>
            <a:ext cx="1048685" cy="393257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E13E5598-3319-1A41-C77F-96C3C0ADCE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3" b="35159"/>
          <a:stretch/>
        </p:blipFill>
        <p:spPr>
          <a:xfrm>
            <a:off x="2934028" y="2343382"/>
            <a:ext cx="1412354" cy="2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0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42580" y="718772"/>
            <a:ext cx="725105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이랜드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>
            <a:off x="760255" y="1569042"/>
            <a:ext cx="0" cy="4320770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D69787-BB30-5DD6-F1BD-FF39CE7E1D58}"/>
              </a:ext>
            </a:extLst>
          </p:cNvPr>
          <p:cNvSpPr txBox="1"/>
          <p:nvPr/>
        </p:nvSpPr>
        <p:spPr>
          <a:xfrm>
            <a:off x="1057831" y="1563825"/>
            <a:ext cx="358671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미쏘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F8AC70-AEB0-47C0-1C19-EF947D759DB5}"/>
              </a:ext>
            </a:extLst>
          </p:cNvPr>
          <p:cNvSpPr txBox="1"/>
          <p:nvPr/>
        </p:nvSpPr>
        <p:spPr>
          <a:xfrm>
            <a:off x="1057831" y="1854943"/>
            <a:ext cx="1804981" cy="9887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로그인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재고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이랜드 </a:t>
            </a: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기간계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시스템과 주문연동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백오피스 자동화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28" name="그림 27" descr="텍스트, 사람, 코트이(가) 표시된 사진&#10;&#10;자동 생성된 설명">
            <a:extLst>
              <a:ext uri="{FF2B5EF4-FFF2-40B4-BE49-F238E27FC236}">
                <a16:creationId xmlns:a16="http://schemas.microsoft.com/office/drawing/2014/main" id="{1FEA18D8-23F4-E736-5C72-748A6EE5A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76" y="857271"/>
            <a:ext cx="3488892" cy="1713262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F6C017A-68CA-8308-44A0-5C87A69E746E}"/>
              </a:ext>
            </a:extLst>
          </p:cNvPr>
          <p:cNvGrpSpPr/>
          <p:nvPr/>
        </p:nvGrpSpPr>
        <p:grpSpPr>
          <a:xfrm>
            <a:off x="1481520" y="1542147"/>
            <a:ext cx="709911" cy="230832"/>
            <a:chOff x="1181371" y="713404"/>
            <a:chExt cx="709911" cy="23083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E68AAB9D-F566-120A-F9EE-7573C7B10ED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56418-1DE6-145C-AC2F-56C77ADCCD0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40" name="그림 39" descr="실내, 사람이(가) 표시된 사진&#10;&#10;자동 생성된 설명">
            <a:extLst>
              <a:ext uri="{FF2B5EF4-FFF2-40B4-BE49-F238E27FC236}">
                <a16:creationId xmlns:a16="http://schemas.microsoft.com/office/drawing/2014/main" id="{A4A3EF09-63B6-AF21-4C99-AEB074CD9A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"/>
          <a:stretch/>
        </p:blipFill>
        <p:spPr>
          <a:xfrm>
            <a:off x="5047076" y="2770637"/>
            <a:ext cx="3488888" cy="1612573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43" name="그림 42" descr="텍스트이(가) 표시된 사진&#10;&#10;자동 생성된 설명">
            <a:extLst>
              <a:ext uri="{FF2B5EF4-FFF2-40B4-BE49-F238E27FC236}">
                <a16:creationId xmlns:a16="http://schemas.microsoft.com/office/drawing/2014/main" id="{1D9860CF-CC38-59E1-C24A-36D60D0597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76" y="4583315"/>
            <a:ext cx="3488887" cy="1719614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16BEC0-5640-CBFE-BD58-B28D120D2477}"/>
              </a:ext>
            </a:extLst>
          </p:cNvPr>
          <p:cNvSpPr txBox="1"/>
          <p:nvPr/>
        </p:nvSpPr>
        <p:spPr>
          <a:xfrm>
            <a:off x="1057831" y="3145973"/>
            <a:ext cx="358671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로엠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E385A-CA02-B3DF-407F-2818D0495B8F}"/>
              </a:ext>
            </a:extLst>
          </p:cNvPr>
          <p:cNvSpPr txBox="1"/>
          <p:nvPr/>
        </p:nvSpPr>
        <p:spPr>
          <a:xfrm>
            <a:off x="1057831" y="3437091"/>
            <a:ext cx="1804981" cy="9887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로그인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재고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이랜드 </a:t>
            </a: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기간계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시스템과 주문연동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백오피스 자동화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7FF60D5-A69D-1C09-1EAD-5620657B168E}"/>
              </a:ext>
            </a:extLst>
          </p:cNvPr>
          <p:cNvGrpSpPr/>
          <p:nvPr/>
        </p:nvGrpSpPr>
        <p:grpSpPr>
          <a:xfrm>
            <a:off x="1481520" y="3124295"/>
            <a:ext cx="709911" cy="230832"/>
            <a:chOff x="1181371" y="713404"/>
            <a:chExt cx="709911" cy="230832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120D3A92-D89D-8363-3C32-61F0150DE03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FF191C-2526-2097-B746-1B6D5D5844AA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8A8CED7-67B6-00F9-29A0-38983531C31B}"/>
              </a:ext>
            </a:extLst>
          </p:cNvPr>
          <p:cNvSpPr txBox="1"/>
          <p:nvPr/>
        </p:nvSpPr>
        <p:spPr>
          <a:xfrm>
            <a:off x="1057831" y="4657606"/>
            <a:ext cx="462161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후아유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791EB-3FF4-6D85-DDD2-743ED2447A55}"/>
              </a:ext>
            </a:extLst>
          </p:cNvPr>
          <p:cNvSpPr txBox="1"/>
          <p:nvPr/>
        </p:nvSpPr>
        <p:spPr>
          <a:xfrm>
            <a:off x="1057831" y="4948724"/>
            <a:ext cx="1804981" cy="9887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로그인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재고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이랜드 </a:t>
            </a: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기간계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시스템과 주문연동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백오피스 자동화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0058A7B-7C11-E5F6-819D-391CE43D7344}"/>
              </a:ext>
            </a:extLst>
          </p:cNvPr>
          <p:cNvGrpSpPr/>
          <p:nvPr/>
        </p:nvGrpSpPr>
        <p:grpSpPr>
          <a:xfrm>
            <a:off x="1960321" y="4635928"/>
            <a:ext cx="709911" cy="230832"/>
            <a:chOff x="1181371" y="713404"/>
            <a:chExt cx="709911" cy="230832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2371AAAA-9D72-5D72-9C1E-9CF9B9CDFC60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885B64-EC87-EAE4-916D-33D95F54CAD6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277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42580" y="718772"/>
            <a:ext cx="725105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이랜드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>
            <a:off x="766420" y="1716945"/>
            <a:ext cx="0" cy="3323262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6617B-C8C9-A475-D92C-CF4738E3C0E7}"/>
              </a:ext>
            </a:extLst>
          </p:cNvPr>
          <p:cNvSpPr txBox="1"/>
          <p:nvPr/>
        </p:nvSpPr>
        <p:spPr>
          <a:xfrm>
            <a:off x="1063996" y="1739878"/>
            <a:ext cx="520038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스파오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7A5FB-575E-B564-E744-A94363A1C934}"/>
              </a:ext>
            </a:extLst>
          </p:cNvPr>
          <p:cNvSpPr txBox="1"/>
          <p:nvPr/>
        </p:nvSpPr>
        <p:spPr>
          <a:xfrm>
            <a:off x="1066796" y="4549623"/>
            <a:ext cx="725104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이랜드 </a:t>
            </a:r>
            <a:r>
              <a:rPr lang="en-US" altLang="ko-KR" sz="1300" b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GA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2943636-46C8-30EA-B2B7-96285CD377FF}"/>
              </a:ext>
            </a:extLst>
          </p:cNvPr>
          <p:cNvGrpSpPr/>
          <p:nvPr/>
        </p:nvGrpSpPr>
        <p:grpSpPr>
          <a:xfrm>
            <a:off x="1604638" y="1716945"/>
            <a:ext cx="709911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792F422D-B3D4-CC55-FEEB-A2B95C01C49C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85AC15-C2D3-C34B-08F8-440E68CD91E4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1B0DC7D-EC69-A6EA-62EC-21312C18ED51}"/>
              </a:ext>
            </a:extLst>
          </p:cNvPr>
          <p:cNvSpPr txBox="1"/>
          <p:nvPr/>
        </p:nvSpPr>
        <p:spPr>
          <a:xfrm>
            <a:off x="1063996" y="4749678"/>
            <a:ext cx="1530289" cy="2905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스파오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100" spc="-5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GA </a:t>
            </a:r>
            <a:r>
              <a:rPr lang="ko-KR" altLang="en-US" sz="1100" spc="-5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태그 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생성 및 등록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A2D48D-7547-BC9A-BCFD-63512722F402}"/>
              </a:ext>
            </a:extLst>
          </p:cNvPr>
          <p:cNvSpPr txBox="1"/>
          <p:nvPr/>
        </p:nvSpPr>
        <p:spPr>
          <a:xfrm>
            <a:off x="1063996" y="2014843"/>
            <a:ext cx="1804981" cy="149662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로그인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재고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이랜드 </a:t>
            </a: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기간계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시스템과 주문연동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백오피스 자동화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당일배송 기능 추가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dist"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매장픽업 기능 추가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E4C6EEF-060D-A39C-D53E-62639AFD0C6D}"/>
              </a:ext>
            </a:extLst>
          </p:cNvPr>
          <p:cNvGrpSpPr/>
          <p:nvPr/>
        </p:nvGrpSpPr>
        <p:grpSpPr>
          <a:xfrm>
            <a:off x="1894751" y="4521822"/>
            <a:ext cx="709911" cy="230832"/>
            <a:chOff x="1181371" y="713404"/>
            <a:chExt cx="709911" cy="230832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274BB333-F9A1-7D46-047D-63367A0BAC48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2B426A-8AF0-F204-E304-5140F1118519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24" name="그림 23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82EF870E-6A2F-BC3A-282B-F9452A01A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93" y="4324795"/>
            <a:ext cx="2641513" cy="78409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1063ED40-DFF4-8008-416D-B251B1FA2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97" y="1716944"/>
            <a:ext cx="4190507" cy="2056677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045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19962" y="718772"/>
            <a:ext cx="136435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농협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H="1">
            <a:off x="728678" y="1682365"/>
            <a:ext cx="16602" cy="4099870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6617B-C8C9-A475-D92C-CF4738E3C0E7}"/>
              </a:ext>
            </a:extLst>
          </p:cNvPr>
          <p:cNvSpPr txBox="1"/>
          <p:nvPr/>
        </p:nvSpPr>
        <p:spPr>
          <a:xfrm>
            <a:off x="1024651" y="1682365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농협경제지주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69787-BB30-5DD6-F1BD-FF39CE7E1D58}"/>
              </a:ext>
            </a:extLst>
          </p:cNvPr>
          <p:cNvSpPr txBox="1"/>
          <p:nvPr/>
        </p:nvSpPr>
        <p:spPr>
          <a:xfrm>
            <a:off x="1024651" y="4623645"/>
            <a:ext cx="2390902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농협</a:t>
            </a:r>
            <a:r>
              <a:rPr lang="en-US" altLang="ko-KR" sz="12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-</a:t>
            </a:r>
            <a:r>
              <a:rPr lang="ko-KR" altLang="en-US" sz="12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대외마케팅</a:t>
            </a:r>
            <a:r>
              <a:rPr lang="en-US" altLang="ko-KR" sz="12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MD</a:t>
            </a:r>
            <a:r>
              <a:rPr lang="ko-KR" altLang="en-US" sz="12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지원시스템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2943636-46C8-30EA-B2B7-96285CD377FF}"/>
              </a:ext>
            </a:extLst>
          </p:cNvPr>
          <p:cNvGrpSpPr/>
          <p:nvPr/>
        </p:nvGrpSpPr>
        <p:grpSpPr>
          <a:xfrm>
            <a:off x="4088820" y="4600217"/>
            <a:ext cx="709911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792F422D-B3D4-CC55-FEEB-A2B95C01C49C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85AC15-C2D3-C34B-08F8-440E68CD91E4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94CF242-B478-AA45-EB31-37B77FA00132}"/>
              </a:ext>
            </a:extLst>
          </p:cNvPr>
          <p:cNvSpPr txBox="1"/>
          <p:nvPr/>
        </p:nvSpPr>
        <p:spPr>
          <a:xfrm>
            <a:off x="1024651" y="1975949"/>
            <a:ext cx="1607812" cy="29052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상품연동</a:t>
            </a:r>
            <a:r>
              <a:rPr lang="en-US" altLang="ko-KR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외부플랫폼</a:t>
            </a:r>
            <a:r>
              <a:rPr lang="en-US" altLang="ko-KR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-</a:t>
            </a: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샵링커</a:t>
            </a:r>
            <a:r>
              <a:rPr lang="en-US" altLang="ko-KR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DEA84-23D0-EE17-E48C-438A08400109}"/>
              </a:ext>
            </a:extLst>
          </p:cNvPr>
          <p:cNvSpPr txBox="1"/>
          <p:nvPr/>
        </p:nvSpPr>
        <p:spPr>
          <a:xfrm>
            <a:off x="935003" y="2286674"/>
            <a:ext cx="3013967" cy="572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소개 페이지 및 로그인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 </a:t>
            </a:r>
            <a:r>
              <a:rPr lang="ko-KR" altLang="en-US" sz="1100" spc="-50" dirty="0" err="1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관리등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화면 및 기능구현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외부플랫폼 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API 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연동 및 등록 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B021B6-82CB-1078-A0AC-75C1B6FD730C}"/>
              </a:ext>
            </a:extLst>
          </p:cNvPr>
          <p:cNvSpPr txBox="1"/>
          <p:nvPr/>
        </p:nvSpPr>
        <p:spPr>
          <a:xfrm>
            <a:off x="1042948" y="3089423"/>
            <a:ext cx="1466748" cy="29052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 수집연동</a:t>
            </a:r>
            <a:r>
              <a:rPr lang="en-US" altLang="ko-KR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이지어드민</a:t>
            </a:r>
            <a:r>
              <a:rPr lang="en-US" altLang="ko-KR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77F9EC-A854-49DC-4A91-D6DEF7CAFC45}"/>
              </a:ext>
            </a:extLst>
          </p:cNvPr>
          <p:cNvSpPr txBox="1"/>
          <p:nvPr/>
        </p:nvSpPr>
        <p:spPr>
          <a:xfrm>
            <a:off x="944333" y="3347649"/>
            <a:ext cx="976549" cy="38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 내역 수집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23CB24-7756-574F-69CD-1DF35D142D8C}"/>
              </a:ext>
            </a:extLst>
          </p:cNvPr>
          <p:cNvSpPr txBox="1"/>
          <p:nvPr/>
        </p:nvSpPr>
        <p:spPr>
          <a:xfrm>
            <a:off x="1024651" y="4951942"/>
            <a:ext cx="2103140" cy="29052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농협 대외마케팅 상품 수집 정산 시스템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B7785F-6BB3-AEA1-75B8-56E3B72D9789}"/>
              </a:ext>
            </a:extLst>
          </p:cNvPr>
          <p:cNvSpPr txBox="1"/>
          <p:nvPr/>
        </p:nvSpPr>
        <p:spPr>
          <a:xfrm>
            <a:off x="952931" y="5256652"/>
            <a:ext cx="1619354" cy="821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페이지제작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정산기능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농협 대외마케팅 직원 특화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endParaRPr lang="ko-KR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1FA5976E-FD1A-E59F-1AE1-6013344EE761}"/>
              </a:ext>
            </a:extLst>
          </p:cNvPr>
          <p:cNvGrpSpPr/>
          <p:nvPr/>
        </p:nvGrpSpPr>
        <p:grpSpPr>
          <a:xfrm>
            <a:off x="2015919" y="1654193"/>
            <a:ext cx="421748" cy="230832"/>
            <a:chOff x="1181371" y="713404"/>
            <a:chExt cx="709911" cy="230832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C917A8EC-0E7C-C3A9-E956-D48D0DB2BE1C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58FA968-AACE-D748-768E-6775D405F1C3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3E53C7E0-52DC-7CBA-149C-3A1220A820B2}"/>
              </a:ext>
            </a:extLst>
          </p:cNvPr>
          <p:cNvGrpSpPr/>
          <p:nvPr/>
        </p:nvGrpSpPr>
        <p:grpSpPr>
          <a:xfrm>
            <a:off x="2437667" y="1654193"/>
            <a:ext cx="565902" cy="230832"/>
            <a:chOff x="1181371" y="713404"/>
            <a:chExt cx="709911" cy="230832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5065B8AD-2316-6DBB-8224-F715B583577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B2ABFF-E24C-0C9A-D92A-76B77566DCB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531311F-AAC9-1E82-F449-F3DA66345CD2}"/>
              </a:ext>
            </a:extLst>
          </p:cNvPr>
          <p:cNvGrpSpPr/>
          <p:nvPr/>
        </p:nvGrpSpPr>
        <p:grpSpPr>
          <a:xfrm>
            <a:off x="3113908" y="4599157"/>
            <a:ext cx="421748" cy="230832"/>
            <a:chOff x="1181371" y="713404"/>
            <a:chExt cx="709911" cy="230832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2B6B094A-735D-722C-7472-BB59778ADB7C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C93AEAE-93B4-4947-6D4C-D82167A68816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9E91A70E-B8D2-0C25-2254-CEB5D52312E9}"/>
              </a:ext>
            </a:extLst>
          </p:cNvPr>
          <p:cNvGrpSpPr/>
          <p:nvPr/>
        </p:nvGrpSpPr>
        <p:grpSpPr>
          <a:xfrm>
            <a:off x="3535656" y="4599157"/>
            <a:ext cx="565902" cy="230832"/>
            <a:chOff x="1181371" y="713404"/>
            <a:chExt cx="709911" cy="230832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4AFAA9E4-8ED2-56A6-9038-2C8E6FB3869C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4B3278A-E220-08F8-11AE-30121F3A504E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54" name="그림 53" descr="텍스트, 실내, 닫기이(가) 표시된 사진&#10;&#10;자동 생성된 설명">
            <a:extLst>
              <a:ext uri="{FF2B5EF4-FFF2-40B4-BE49-F238E27FC236}">
                <a16:creationId xmlns:a16="http://schemas.microsoft.com/office/drawing/2014/main" id="{1D27C2A0-EA7E-DF08-7804-4C7D47DCD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93" y="1471378"/>
            <a:ext cx="4167487" cy="2031596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58" name="그림 57" descr="텍스트, 스크린샷, 실내이(가) 표시된 사진&#10;&#10;자동 생성된 설명">
            <a:extLst>
              <a:ext uri="{FF2B5EF4-FFF2-40B4-BE49-F238E27FC236}">
                <a16:creationId xmlns:a16="http://schemas.microsoft.com/office/drawing/2014/main" id="{53D70603-E486-7854-EA28-F04FE255C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93" y="3909702"/>
            <a:ext cx="4167487" cy="2048686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276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10997" y="718772"/>
            <a:ext cx="136435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차트연동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>
            <a:off x="736507" y="2038838"/>
            <a:ext cx="0" cy="2865444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6617B-C8C9-A475-D92C-CF4738E3C0E7}"/>
              </a:ext>
            </a:extLst>
          </p:cNvPr>
          <p:cNvSpPr txBox="1"/>
          <p:nvPr/>
        </p:nvSpPr>
        <p:spPr>
          <a:xfrm>
            <a:off x="1024651" y="2038838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altLang="ko-KR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YG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69787-BB30-5DD6-F1BD-FF39CE7E1D58}"/>
              </a:ext>
            </a:extLst>
          </p:cNvPr>
          <p:cNvSpPr txBox="1"/>
          <p:nvPr/>
        </p:nvSpPr>
        <p:spPr>
          <a:xfrm>
            <a:off x="1024651" y="3946902"/>
            <a:ext cx="2390902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altLang="ko-KR" sz="12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SM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2943636-46C8-30EA-B2B7-96285CD377FF}"/>
              </a:ext>
            </a:extLst>
          </p:cNvPr>
          <p:cNvGrpSpPr/>
          <p:nvPr/>
        </p:nvGrpSpPr>
        <p:grpSpPr>
          <a:xfrm>
            <a:off x="1430556" y="1998756"/>
            <a:ext cx="709911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792F422D-B3D4-CC55-FEEB-A2B95C01C49C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85AC15-C2D3-C34B-08F8-440E68CD91E4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94CF242-B478-AA45-EB31-37B77FA00132}"/>
              </a:ext>
            </a:extLst>
          </p:cNvPr>
          <p:cNvSpPr txBox="1"/>
          <p:nvPr/>
        </p:nvSpPr>
        <p:spPr>
          <a:xfrm>
            <a:off x="1024651" y="2332422"/>
            <a:ext cx="766235" cy="62908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가온차트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한터차트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23CB24-7756-574F-69CD-1DF35D142D8C}"/>
              </a:ext>
            </a:extLst>
          </p:cNvPr>
          <p:cNvSpPr txBox="1"/>
          <p:nvPr/>
        </p:nvSpPr>
        <p:spPr>
          <a:xfrm>
            <a:off x="1024651" y="4275199"/>
            <a:ext cx="766235" cy="62908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가온차트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한터차트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연동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07EB7330-570D-5ED6-2D9B-90B6C0F4FF70}"/>
              </a:ext>
            </a:extLst>
          </p:cNvPr>
          <p:cNvGrpSpPr/>
          <p:nvPr/>
        </p:nvGrpSpPr>
        <p:grpSpPr>
          <a:xfrm>
            <a:off x="1469030" y="3909701"/>
            <a:ext cx="709911" cy="230832"/>
            <a:chOff x="1181371" y="713404"/>
            <a:chExt cx="709911" cy="230832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411A4F37-C757-2A99-958D-F77659D1B884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7BCDA5-0757-B41E-07BC-FD7B8A38F493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161131F2-8AF0-E0FA-11D0-DF2F39A9DA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r="9476"/>
          <a:stretch/>
        </p:blipFill>
        <p:spPr>
          <a:xfrm>
            <a:off x="5441575" y="1316237"/>
            <a:ext cx="3332858" cy="2032370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D0E77EE-E0DB-5829-485B-27199803A7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r="20504" b="19402"/>
          <a:stretch/>
        </p:blipFill>
        <p:spPr>
          <a:xfrm>
            <a:off x="5441575" y="3613744"/>
            <a:ext cx="3332856" cy="2248244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251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19962" y="718772"/>
            <a:ext cx="136435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쇼핑몰 커스텀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>
            <a:off x="735179" y="1809293"/>
            <a:ext cx="0" cy="3631303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6617B-C8C9-A475-D92C-CF4738E3C0E7}"/>
              </a:ext>
            </a:extLst>
          </p:cNvPr>
          <p:cNvSpPr txBox="1"/>
          <p:nvPr/>
        </p:nvSpPr>
        <p:spPr>
          <a:xfrm>
            <a:off x="1006721" y="1809293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풀무원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1FA5976E-FD1A-E59F-1AE1-6013344EE761}"/>
              </a:ext>
            </a:extLst>
          </p:cNvPr>
          <p:cNvGrpSpPr/>
          <p:nvPr/>
        </p:nvGrpSpPr>
        <p:grpSpPr>
          <a:xfrm>
            <a:off x="1673864" y="1781121"/>
            <a:ext cx="421748" cy="230832"/>
            <a:chOff x="1181371" y="713404"/>
            <a:chExt cx="709911" cy="230832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C917A8EC-0E7C-C3A9-E956-D48D0DB2BE1C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58FA968-AACE-D748-768E-6775D405F1C3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3E53C7E0-52DC-7CBA-149C-3A1220A820B2}"/>
              </a:ext>
            </a:extLst>
          </p:cNvPr>
          <p:cNvGrpSpPr/>
          <p:nvPr/>
        </p:nvGrpSpPr>
        <p:grpSpPr>
          <a:xfrm>
            <a:off x="2095612" y="1781121"/>
            <a:ext cx="565902" cy="230832"/>
            <a:chOff x="1181371" y="713404"/>
            <a:chExt cx="709911" cy="230832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5065B8AD-2316-6DBB-8224-F715B583577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B2ABFF-E24C-0C9A-D92A-76B77566DCB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17CE175-FCA6-F19B-4BB7-92BFB97ED14C}"/>
              </a:ext>
            </a:extLst>
          </p:cNvPr>
          <p:cNvSpPr txBox="1"/>
          <p:nvPr/>
        </p:nvSpPr>
        <p:spPr>
          <a:xfrm>
            <a:off x="1006721" y="2131301"/>
            <a:ext cx="1894749" cy="107869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커스텀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풀스홈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홈페이지 디자인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이벤트 배너 제작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멀티 결합형 쇼핑몰 구축 및 운영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6FDF2C-4314-55C1-76A7-AB44A3E673C3}"/>
              </a:ext>
            </a:extLst>
          </p:cNvPr>
          <p:cNvSpPr txBox="1"/>
          <p:nvPr/>
        </p:nvSpPr>
        <p:spPr>
          <a:xfrm>
            <a:off x="1006721" y="4135061"/>
            <a:ext cx="78754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세븐미어캣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3076A6B-C95D-627F-ACC0-E9A5C8DC2967}"/>
              </a:ext>
            </a:extLst>
          </p:cNvPr>
          <p:cNvGrpSpPr/>
          <p:nvPr/>
        </p:nvGrpSpPr>
        <p:grpSpPr>
          <a:xfrm>
            <a:off x="1913408" y="4092556"/>
            <a:ext cx="421748" cy="230832"/>
            <a:chOff x="1181371" y="713404"/>
            <a:chExt cx="709911" cy="23083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7575CD91-B7C8-AFB6-8090-560272770390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1C6D32-F21F-A6CD-9815-6D760CC4C40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4CCEA2E-BBC2-F3E4-9C80-17F18AC271F2}"/>
              </a:ext>
            </a:extLst>
          </p:cNvPr>
          <p:cNvGrpSpPr/>
          <p:nvPr/>
        </p:nvGrpSpPr>
        <p:grpSpPr>
          <a:xfrm>
            <a:off x="2335156" y="4092556"/>
            <a:ext cx="565902" cy="230832"/>
            <a:chOff x="1181371" y="713404"/>
            <a:chExt cx="709911" cy="23083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866EE26D-4439-FBF1-A0A7-BE11004395E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9697C0-C768-6259-4BCD-52343246461D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2A54E50-92BC-3149-EA74-BEB1B71876A9}"/>
              </a:ext>
            </a:extLst>
          </p:cNvPr>
          <p:cNvSpPr txBox="1"/>
          <p:nvPr/>
        </p:nvSpPr>
        <p:spPr>
          <a:xfrm>
            <a:off x="1010087" y="4451799"/>
            <a:ext cx="1687963" cy="9887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앱 서비스 디자인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주차장관리자 디자인</a:t>
            </a:r>
            <a:r>
              <a:rPr lang="en-US" altLang="ko-KR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퍼블리싱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중앙관리자 디자인</a:t>
            </a:r>
            <a:r>
              <a:rPr lang="en-US" altLang="ko-KR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퍼블리싱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기타 디자인 등등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D5CEC1E8-92FF-7914-B47B-2CC83AC1D4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/>
          <a:stretch/>
        </p:blipFill>
        <p:spPr>
          <a:xfrm>
            <a:off x="4777854" y="3727272"/>
            <a:ext cx="3983723" cy="2111466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6DFD33B4-95F1-EBE2-286A-D05598EEF9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" b="20100"/>
          <a:stretch/>
        </p:blipFill>
        <p:spPr>
          <a:xfrm>
            <a:off x="4777855" y="1533057"/>
            <a:ext cx="3967056" cy="1955188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7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19962" y="718772"/>
            <a:ext cx="136435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쇼핑몰 커스텀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>
            <a:off x="735179" y="1849535"/>
            <a:ext cx="0" cy="3711814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D69787-BB30-5DD6-F1BD-FF39CE7E1D58}"/>
              </a:ext>
            </a:extLst>
          </p:cNvPr>
          <p:cNvSpPr txBox="1"/>
          <p:nvPr/>
        </p:nvSpPr>
        <p:spPr>
          <a:xfrm>
            <a:off x="1006721" y="1849535"/>
            <a:ext cx="636474" cy="19010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굿러너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531311F-AAC9-1E82-F449-F3DA66345CD2}"/>
              </a:ext>
            </a:extLst>
          </p:cNvPr>
          <p:cNvGrpSpPr/>
          <p:nvPr/>
        </p:nvGrpSpPr>
        <p:grpSpPr>
          <a:xfrm>
            <a:off x="1643195" y="1809749"/>
            <a:ext cx="421748" cy="230832"/>
            <a:chOff x="1181371" y="713404"/>
            <a:chExt cx="709911" cy="230832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2B6B094A-735D-722C-7472-BB59778ADB7C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C93AEAE-93B4-4947-6D4C-D82167A68816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9E91A70E-B8D2-0C25-2254-CEB5D52312E9}"/>
              </a:ext>
            </a:extLst>
          </p:cNvPr>
          <p:cNvGrpSpPr/>
          <p:nvPr/>
        </p:nvGrpSpPr>
        <p:grpSpPr>
          <a:xfrm>
            <a:off x="2064943" y="1809749"/>
            <a:ext cx="565902" cy="230832"/>
            <a:chOff x="1181371" y="713404"/>
            <a:chExt cx="709911" cy="230832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4AFAA9E4-8ED2-56A6-9038-2C8E6FB3869C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4B3278A-E220-08F8-11AE-30121F3A504E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90CD414-B34A-90B1-DEDB-21D4B3CB9674}"/>
              </a:ext>
            </a:extLst>
          </p:cNvPr>
          <p:cNvSpPr txBox="1"/>
          <p:nvPr/>
        </p:nvSpPr>
        <p:spPr>
          <a:xfrm>
            <a:off x="1006721" y="2143431"/>
            <a:ext cx="1434688" cy="4809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커스텀 디자인 및 스킨제작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커스템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예약 시스템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A16B8BBC-FB7D-9320-CF6A-BF070F25A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83" y="337365"/>
            <a:ext cx="3679882" cy="1806066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FBD27A6-CFF3-6A8D-CF5F-341CD663AA26}"/>
              </a:ext>
            </a:extLst>
          </p:cNvPr>
          <p:cNvSpPr txBox="1"/>
          <p:nvPr/>
        </p:nvSpPr>
        <p:spPr>
          <a:xfrm>
            <a:off x="989204" y="3471505"/>
            <a:ext cx="78754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코로스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04DCB6BE-CDE7-F717-F83C-1DBDE84DD859}"/>
              </a:ext>
            </a:extLst>
          </p:cNvPr>
          <p:cNvGrpSpPr/>
          <p:nvPr/>
        </p:nvGrpSpPr>
        <p:grpSpPr>
          <a:xfrm>
            <a:off x="1895891" y="3429000"/>
            <a:ext cx="421748" cy="230832"/>
            <a:chOff x="1181371" y="713404"/>
            <a:chExt cx="709911" cy="230832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02850C85-9506-A132-AC87-3B0E45585E1F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F4138C-F63E-3556-DC02-A8110A683A0F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90403FEB-5C93-03F1-14B8-93ED81639962}"/>
              </a:ext>
            </a:extLst>
          </p:cNvPr>
          <p:cNvGrpSpPr/>
          <p:nvPr/>
        </p:nvGrpSpPr>
        <p:grpSpPr>
          <a:xfrm>
            <a:off x="2317639" y="3429000"/>
            <a:ext cx="565902" cy="230832"/>
            <a:chOff x="1181371" y="713404"/>
            <a:chExt cx="709911" cy="230832"/>
          </a:xfrm>
        </p:grpSpPr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07863B2D-A9BE-A3A1-4ABD-8156BF20EF35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D2E8329-32A7-DEA9-FF22-DD016D5ABB5E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4DE72AC-7E2B-0A01-784B-CBE3E22A3D1C}"/>
              </a:ext>
            </a:extLst>
          </p:cNvPr>
          <p:cNvSpPr txBox="1"/>
          <p:nvPr/>
        </p:nvSpPr>
        <p:spPr>
          <a:xfrm>
            <a:off x="981073" y="3734527"/>
            <a:ext cx="1460336" cy="29052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커스텀 디자인 및 스킨 제작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60" name="그림 59" descr="텍스트, 사람이(가) 표시된 사진&#10;&#10;자동 생성된 설명">
            <a:extLst>
              <a:ext uri="{FF2B5EF4-FFF2-40B4-BE49-F238E27FC236}">
                <a16:creationId xmlns:a16="http://schemas.microsoft.com/office/drawing/2014/main" id="{F88F7D36-22BA-59C6-0CFA-C6D6BDFF1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83914"/>
            <a:ext cx="3676329" cy="1834024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B385E1-7041-8660-8C72-81F3A639A4FD}"/>
              </a:ext>
            </a:extLst>
          </p:cNvPr>
          <p:cNvSpPr txBox="1"/>
          <p:nvPr/>
        </p:nvSpPr>
        <p:spPr>
          <a:xfrm>
            <a:off x="989204" y="5007798"/>
            <a:ext cx="78754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플랫폼</a:t>
            </a:r>
            <a:r>
              <a:rPr lang="en-US" altLang="ko-KR" sz="12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L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7F6DDF1-A7D9-63D8-24B1-000D2DCF5163}"/>
              </a:ext>
            </a:extLst>
          </p:cNvPr>
          <p:cNvGrpSpPr/>
          <p:nvPr/>
        </p:nvGrpSpPr>
        <p:grpSpPr>
          <a:xfrm>
            <a:off x="1895891" y="4965293"/>
            <a:ext cx="421748" cy="230832"/>
            <a:chOff x="1181371" y="713404"/>
            <a:chExt cx="709911" cy="230832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E378EB9B-7204-323C-60B1-05B125C286A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9454A1-0E2D-38FB-1B51-DEFAA5D5036F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9C4903A-EEEC-D69D-0F01-97CD04003252}"/>
              </a:ext>
            </a:extLst>
          </p:cNvPr>
          <p:cNvGrpSpPr/>
          <p:nvPr/>
        </p:nvGrpSpPr>
        <p:grpSpPr>
          <a:xfrm>
            <a:off x="2317639" y="4965293"/>
            <a:ext cx="565902" cy="230832"/>
            <a:chOff x="1181371" y="713404"/>
            <a:chExt cx="709911" cy="23083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D9815D36-DD5E-E370-C24D-9D41702825E3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677900-C311-5716-9614-B499AB64C7D4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85C513-55C5-5FA9-1407-A61EC5D467BF}"/>
              </a:ext>
            </a:extLst>
          </p:cNvPr>
          <p:cNvSpPr txBox="1"/>
          <p:nvPr/>
        </p:nvSpPr>
        <p:spPr>
          <a:xfrm>
            <a:off x="981073" y="5270820"/>
            <a:ext cx="1460336" cy="29052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커스텀 디자인 및 스킨 제작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01F3D97D-2E0D-8922-95B4-3399BF0E7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5"/>
          <a:stretch/>
        </p:blipFill>
        <p:spPr>
          <a:xfrm>
            <a:off x="4953000" y="4507088"/>
            <a:ext cx="3679880" cy="1817991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407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19962" y="718772"/>
            <a:ext cx="136435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럭키드로우</a:t>
            </a:r>
            <a:endParaRPr lang="ko-KR" altLang="en-US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>
            <a:off x="735179" y="1849535"/>
            <a:ext cx="0" cy="4129814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D69787-BB30-5DD6-F1BD-FF39CE7E1D58}"/>
              </a:ext>
            </a:extLst>
          </p:cNvPr>
          <p:cNvSpPr txBox="1"/>
          <p:nvPr/>
        </p:nvSpPr>
        <p:spPr>
          <a:xfrm>
            <a:off x="1006721" y="1849535"/>
            <a:ext cx="636474" cy="19010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컨버스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BD27A6-CFF3-6A8D-CF5F-341CD663AA26}"/>
              </a:ext>
            </a:extLst>
          </p:cNvPr>
          <p:cNvSpPr txBox="1"/>
          <p:nvPr/>
        </p:nvSpPr>
        <p:spPr>
          <a:xfrm>
            <a:off x="1014852" y="4021889"/>
            <a:ext cx="78754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디디에두보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4B7E4A5-591C-4168-00BB-F17B45B324D9}"/>
              </a:ext>
            </a:extLst>
          </p:cNvPr>
          <p:cNvGrpSpPr/>
          <p:nvPr/>
        </p:nvGrpSpPr>
        <p:grpSpPr>
          <a:xfrm>
            <a:off x="1643195" y="1807202"/>
            <a:ext cx="709911" cy="230832"/>
            <a:chOff x="1181371" y="713404"/>
            <a:chExt cx="709911" cy="230832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66A1E34-0CA6-7440-05C2-031B558EAEE8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42E8BA-11BB-B7DD-66DD-9AB36A311ECC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DC52D75-1C58-DE99-85B0-E9FF05C7985B}"/>
              </a:ext>
            </a:extLst>
          </p:cNvPr>
          <p:cNvSpPr txBox="1"/>
          <p:nvPr/>
        </p:nvSpPr>
        <p:spPr>
          <a:xfrm>
            <a:off x="1006721" y="2191925"/>
            <a:ext cx="1837041" cy="135569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드로우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마이그레이션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프론트컨텐츠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관리 시스템 개발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 정보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CRM </a:t>
            </a: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기간계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API</a:t>
            </a: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비디오 서버구축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FF8BE-22CF-826F-A041-C1810632492C}"/>
              </a:ext>
            </a:extLst>
          </p:cNvPr>
          <p:cNvSpPr txBox="1"/>
          <p:nvPr/>
        </p:nvSpPr>
        <p:spPr>
          <a:xfrm>
            <a:off x="1030395" y="4346658"/>
            <a:ext cx="2029402" cy="163269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럭키드로우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기간계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연동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상품재고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연관상품 구매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이벤트페이지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온라인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오프라인 쿠폰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사은품노출 및 연동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8CFD9211-985C-4BC4-1CA4-87FDEDC4D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89" y="1595392"/>
            <a:ext cx="3967994" cy="1929755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25" name="그림 24" descr="텍스트이(가) 표시된 사진&#10;&#10;자동 생성된 설명">
            <a:extLst>
              <a:ext uri="{FF2B5EF4-FFF2-40B4-BE49-F238E27FC236}">
                <a16:creationId xmlns:a16="http://schemas.microsoft.com/office/drawing/2014/main" id="{1C73F468-5753-2CE6-FFE1-55DA4E8C2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90" y="4030856"/>
            <a:ext cx="3967994" cy="1948493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E7DEF628-0139-CBB7-A394-4C1A7497269D}"/>
              </a:ext>
            </a:extLst>
          </p:cNvPr>
          <p:cNvGrpSpPr/>
          <p:nvPr/>
        </p:nvGrpSpPr>
        <p:grpSpPr>
          <a:xfrm>
            <a:off x="1924514" y="3998806"/>
            <a:ext cx="709911" cy="230832"/>
            <a:chOff x="1181371" y="713404"/>
            <a:chExt cx="709911" cy="230832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DA77833-7A17-0789-720C-669DEF2B7700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703EE3-30EF-B993-8C29-5BCC4562AB0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10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B05CDC1A-E6E5-420C-9D32-E9CAF1894EAA}"/>
              </a:ext>
            </a:extLst>
          </p:cNvPr>
          <p:cNvSpPr/>
          <p:nvPr/>
        </p:nvSpPr>
        <p:spPr>
          <a:xfrm>
            <a:off x="4057321" y="0"/>
            <a:ext cx="5848677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7CB0980-B977-473C-A38C-733AC6BE69E4}"/>
              </a:ext>
            </a:extLst>
          </p:cNvPr>
          <p:cNvSpPr/>
          <p:nvPr/>
        </p:nvSpPr>
        <p:spPr>
          <a:xfrm>
            <a:off x="511715" y="2227593"/>
            <a:ext cx="384324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ko-KR" altLang="en-US" sz="1400" spc="-50" dirty="0"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여러분의 커머스에 활력을 넣어드리겠습니다</a:t>
            </a:r>
            <a:r>
              <a:rPr lang="en-US" altLang="ko-KR" sz="1400" spc="-50" dirty="0"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.</a:t>
            </a:r>
            <a:endParaRPr lang="ko-KR" altLang="en-US" sz="1400" spc="-50" dirty="0">
              <a:latin typeface="Noto Sans KR Medium" panose="020B0600000000000000" pitchFamily="34" charset="-127"/>
              <a:ea typeface="Noto Sans KR Medium" panose="020B0600000000000000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F8CD5-05C8-4575-B0E8-37DB6EDB8699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01 OVERVIEW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20EDC-DCE3-4657-9D5C-F8E06F2DD98C}"/>
              </a:ext>
            </a:extLst>
          </p:cNvPr>
          <p:cNvSpPr txBox="1"/>
          <p:nvPr/>
        </p:nvSpPr>
        <p:spPr>
          <a:xfrm>
            <a:off x="4495761" y="2157169"/>
            <a:ext cx="468398" cy="549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회사명</a:t>
            </a: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설립일</a:t>
            </a: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C6B5BB-0DC8-4811-ABCB-2FFBB1C092FA}"/>
              </a:ext>
            </a:extLst>
          </p:cNvPr>
          <p:cNvSpPr txBox="1"/>
          <p:nvPr/>
        </p:nvSpPr>
        <p:spPr>
          <a:xfrm>
            <a:off x="1213146" y="4344634"/>
            <a:ext cx="1826141" cy="1763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컨설팅</a:t>
            </a:r>
            <a:endParaRPr lang="en-US" altLang="ko-KR" sz="1050" b="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50" b="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앱 제작</a:t>
            </a:r>
            <a:endParaRPr lang="en-US" altLang="ko-KR" sz="1050" b="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l" latinLnBrk="1">
              <a:lnSpc>
                <a:spcPct val="150000"/>
              </a:lnSpc>
              <a:buFontTx/>
              <a:buNone/>
            </a:pPr>
            <a:r>
              <a:rPr lang="ko-KR" altLang="en-US" sz="1050" b="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홈페이지 구축</a:t>
            </a:r>
            <a:endParaRPr lang="en-US" altLang="ko-KR" sz="1050" b="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50" b="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커스텀 개발</a:t>
            </a:r>
            <a:endParaRPr lang="en-US" altLang="ko-KR" sz="1050" b="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50" b="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통합 및 이전</a:t>
            </a:r>
          </a:p>
          <a:p>
            <a:pPr>
              <a:lnSpc>
                <a:spcPct val="150000"/>
              </a:lnSpc>
            </a:pPr>
            <a:r>
              <a:rPr lang="ko-KR" altLang="en-US" sz="1050" b="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백오피스 자동화 구축</a:t>
            </a:r>
            <a:endParaRPr lang="en-US" altLang="ko-KR" sz="1050" b="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50" b="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디자인 및 스킨 테마 제작</a:t>
            </a:r>
            <a:endParaRPr lang="en-US" altLang="ko-KR" sz="1050" b="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952A5-EAEA-4DCE-AE2C-5E6AD821C120}"/>
              </a:ext>
            </a:extLst>
          </p:cNvPr>
          <p:cNvSpPr txBox="1"/>
          <p:nvPr/>
        </p:nvSpPr>
        <p:spPr>
          <a:xfrm>
            <a:off x="511715" y="4414592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주요사업분야</a:t>
            </a: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ko-KR" altLang="en-US" sz="800" dirty="0"/>
          </a:p>
        </p:txBody>
      </p:sp>
      <p:pic>
        <p:nvPicPr>
          <p:cNvPr id="20" name="그림 19" descr="텍스트, 사람이(가) 표시된 사진&#10;&#10;자동 생성된 설명">
            <a:extLst>
              <a:ext uri="{FF2B5EF4-FFF2-40B4-BE49-F238E27FC236}">
                <a16:creationId xmlns:a16="http://schemas.microsoft.com/office/drawing/2014/main" id="{A84B14AA-6FEC-4054-BC24-352038B0CC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9"/>
          <a:stretch/>
        </p:blipFill>
        <p:spPr>
          <a:xfrm>
            <a:off x="4057321" y="3629960"/>
            <a:ext cx="5867914" cy="32280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9F6442-C018-4E29-BEF3-6935019F6583}"/>
              </a:ext>
            </a:extLst>
          </p:cNvPr>
          <p:cNvSpPr txBox="1"/>
          <p:nvPr/>
        </p:nvSpPr>
        <p:spPr>
          <a:xfrm>
            <a:off x="4880094" y="2167320"/>
            <a:ext cx="1143262" cy="551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애드펄스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2017</a:t>
            </a:r>
            <a:r>
              <a: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년 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9</a:t>
            </a:r>
            <a:r>
              <a: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월 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26</a:t>
            </a:r>
            <a:r>
              <a: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일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D7BC46-8C6B-4F6B-87B6-9D79CA0ABBDA}"/>
              </a:ext>
            </a:extLst>
          </p:cNvPr>
          <p:cNvSpPr txBox="1"/>
          <p:nvPr/>
        </p:nvSpPr>
        <p:spPr>
          <a:xfrm>
            <a:off x="7903529" y="2217531"/>
            <a:ext cx="20024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서울시 금천구 </a:t>
            </a:r>
            <a:r>
              <a:rPr lang="ko-KR" alt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벚꽃로</a:t>
            </a:r>
            <a:r>
              <a: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298</a:t>
            </a:r>
          </a:p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1402</a:t>
            </a:r>
            <a:r>
              <a: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호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가산동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대륭포스트타워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6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차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)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90A6BA-78BF-4819-84FD-EE60EA703876}"/>
              </a:ext>
            </a:extLst>
          </p:cNvPr>
          <p:cNvSpPr txBox="1"/>
          <p:nvPr/>
        </p:nvSpPr>
        <p:spPr>
          <a:xfrm>
            <a:off x="6428101" y="2160508"/>
            <a:ext cx="1595309" cy="551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최제홍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50">
                <a:solidFill>
                  <a:schemeClr val="tx1">
                    <a:lumMod val="75000"/>
                    <a:lumOff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wpghdchl@gmail.com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593048-BCD5-4732-BB66-D7E0D75652C9}"/>
              </a:ext>
            </a:extLst>
          </p:cNvPr>
          <p:cNvSpPr txBox="1"/>
          <p:nvPr/>
        </p:nvSpPr>
        <p:spPr>
          <a:xfrm>
            <a:off x="6043867" y="2154559"/>
            <a:ext cx="468398" cy="549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대표</a:t>
            </a: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연락처</a:t>
            </a: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1368DC-6742-4806-8BF5-D039542F8CEB}"/>
              </a:ext>
            </a:extLst>
          </p:cNvPr>
          <p:cNvSpPr txBox="1"/>
          <p:nvPr/>
        </p:nvSpPr>
        <p:spPr>
          <a:xfrm>
            <a:off x="7568924" y="2145681"/>
            <a:ext cx="373820" cy="303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주소</a:t>
            </a: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39" name="그래픽 38">
            <a:extLst>
              <a:ext uri="{FF2B5EF4-FFF2-40B4-BE49-F238E27FC236}">
                <a16:creationId xmlns:a16="http://schemas.microsoft.com/office/drawing/2014/main" id="{F85BD220-3A2E-45F7-A51D-BC61ADCB0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8425" y="1724818"/>
            <a:ext cx="342741" cy="342741"/>
          </a:xfrm>
          <a:prstGeom prst="rect">
            <a:avLst/>
          </a:prstGeom>
        </p:spPr>
      </p:pic>
      <p:pic>
        <p:nvPicPr>
          <p:cNvPr id="41" name="그래픽 40">
            <a:extLst>
              <a:ext uri="{FF2B5EF4-FFF2-40B4-BE49-F238E27FC236}">
                <a16:creationId xmlns:a16="http://schemas.microsoft.com/office/drawing/2014/main" id="{C2D34F7E-44CC-43C6-A061-4A4029ABC5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3867" y="1724818"/>
            <a:ext cx="338768" cy="338768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ACDBE08E-E2F9-4FB8-9763-E149EC619A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5747" y="1724818"/>
            <a:ext cx="289983" cy="28998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12DF07AF-1016-47B5-8B6C-CAB15B006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409" y="1660124"/>
            <a:ext cx="2605007" cy="4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1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19962" y="718773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몰이전</a:t>
            </a:r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 / </a:t>
            </a:r>
            <a:r>
              <a:rPr lang="ko-KR" altLang="en-US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데이터마이그레이션</a:t>
            </a:r>
            <a:endParaRPr lang="ko-KR" altLang="en-US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>
            <a:off x="735179" y="1849535"/>
            <a:ext cx="0" cy="3711814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859D9FC-7EDD-2D0C-72AF-A6788A7B4826}"/>
              </a:ext>
            </a:extLst>
          </p:cNvPr>
          <p:cNvSpPr txBox="1"/>
          <p:nvPr/>
        </p:nvSpPr>
        <p:spPr>
          <a:xfrm>
            <a:off x="993058" y="1864924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목우촌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6093F-AC98-9449-2567-0AF0ED3D26D0}"/>
              </a:ext>
            </a:extLst>
          </p:cNvPr>
          <p:cNvSpPr txBox="1"/>
          <p:nvPr/>
        </p:nvSpPr>
        <p:spPr>
          <a:xfrm>
            <a:off x="946526" y="4242885"/>
            <a:ext cx="100137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작은언니가구점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27D04-259F-1CCB-C300-176F7911D307}"/>
              </a:ext>
            </a:extLst>
          </p:cNvPr>
          <p:cNvSpPr txBox="1"/>
          <p:nvPr/>
        </p:nvSpPr>
        <p:spPr>
          <a:xfrm>
            <a:off x="993057" y="2172269"/>
            <a:ext cx="1990930" cy="86325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몰이전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고도몰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to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24)</a:t>
            </a:r>
          </a:p>
          <a:p>
            <a:pPr>
              <a:lnSpc>
                <a:spcPct val="20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마이그레이션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-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게시판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데이터마이그레이션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9C981BD-5825-42F4-51BC-AD66FEB49895}"/>
              </a:ext>
            </a:extLst>
          </p:cNvPr>
          <p:cNvGrpSpPr/>
          <p:nvPr/>
        </p:nvGrpSpPr>
        <p:grpSpPr>
          <a:xfrm>
            <a:off x="1527272" y="1849535"/>
            <a:ext cx="709911" cy="230832"/>
            <a:chOff x="1181371" y="713404"/>
            <a:chExt cx="709911" cy="23083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A695551-600E-EEE1-B988-2DD22A6C1D31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8476CE-62ED-C965-D74D-44CC823AF64A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E0501BE-476A-3441-9EC3-50B38C778F6F}"/>
              </a:ext>
            </a:extLst>
          </p:cNvPr>
          <p:cNvSpPr txBox="1"/>
          <p:nvPr/>
        </p:nvSpPr>
        <p:spPr>
          <a:xfrm>
            <a:off x="946526" y="4542536"/>
            <a:ext cx="1990930" cy="130952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몰이전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고도몰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to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24)</a:t>
            </a:r>
            <a:b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</a:b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마이그레이션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-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게시판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상품등록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데이터마이그레이션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6B3BAF0-5AA2-0091-B782-BC5F682413F1}"/>
              </a:ext>
            </a:extLst>
          </p:cNvPr>
          <p:cNvGrpSpPr/>
          <p:nvPr/>
        </p:nvGrpSpPr>
        <p:grpSpPr>
          <a:xfrm>
            <a:off x="2026259" y="4219802"/>
            <a:ext cx="709911" cy="230832"/>
            <a:chOff x="1181371" y="713404"/>
            <a:chExt cx="709911" cy="230832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E3AF1E9-5411-ABA7-25A7-A67E2249325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E685F1-078A-8120-D4DF-15CA1F6C159F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E4476AA6-74FC-693D-82B6-F61E20B65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38" y="1700920"/>
            <a:ext cx="3683591" cy="1805948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28" name="그림 27" descr="바닥, 실내, 창문, 생활이(가) 표시된 사진&#10;&#10;자동 생성된 설명">
            <a:extLst>
              <a:ext uri="{FF2B5EF4-FFF2-40B4-BE49-F238E27FC236}">
                <a16:creationId xmlns:a16="http://schemas.microsoft.com/office/drawing/2014/main" id="{3696F513-355E-2FF7-53A1-D031EDC64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38" y="3915614"/>
            <a:ext cx="3718586" cy="1805949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130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19962" y="718773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몰이전</a:t>
            </a:r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 / </a:t>
            </a:r>
            <a:r>
              <a:rPr lang="ko-KR" altLang="en-US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데이터마이그레이션</a:t>
            </a:r>
            <a:endParaRPr lang="ko-KR" altLang="en-US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>
            <a:off x="735179" y="1849535"/>
            <a:ext cx="0" cy="3711814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993668" y="1849535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마이미샵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5E110E-CF48-7563-BBE6-C97DAE4D09C1}"/>
              </a:ext>
            </a:extLst>
          </p:cNvPr>
          <p:cNvSpPr txBox="1"/>
          <p:nvPr/>
        </p:nvSpPr>
        <p:spPr>
          <a:xfrm>
            <a:off x="993668" y="3144406"/>
            <a:ext cx="100137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레드포인트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2F443CB-6184-221B-BBE6-0496E33191D2}"/>
              </a:ext>
            </a:extLst>
          </p:cNvPr>
          <p:cNvGrpSpPr/>
          <p:nvPr/>
        </p:nvGrpSpPr>
        <p:grpSpPr>
          <a:xfrm>
            <a:off x="1803725" y="1834146"/>
            <a:ext cx="709911" cy="230832"/>
            <a:chOff x="1181371" y="713404"/>
            <a:chExt cx="709911" cy="230832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195FA15-CA28-A213-B314-C1939640BF58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50F352-C0BC-6DF7-10A5-4AFE2057D5EF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39B41BC-CBE6-A995-C996-E788302327C6}"/>
              </a:ext>
            </a:extLst>
          </p:cNvPr>
          <p:cNvGrpSpPr/>
          <p:nvPr/>
        </p:nvGrpSpPr>
        <p:grpSpPr>
          <a:xfrm>
            <a:off x="2132124" y="3121323"/>
            <a:ext cx="709911" cy="230832"/>
            <a:chOff x="1181371" y="713404"/>
            <a:chExt cx="709911" cy="23083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06AC64F-B462-8C1D-FE9C-CCCA9F222F5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0DF89B-516E-B34F-6992-F6B0BDE07922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993668" y="2090588"/>
            <a:ext cx="1680845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몰이전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메이크샵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to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05D78C-B468-B10F-C35E-ADBD9652EAB9}"/>
              </a:ext>
            </a:extLst>
          </p:cNvPr>
          <p:cNvSpPr txBox="1"/>
          <p:nvPr/>
        </p:nvSpPr>
        <p:spPr>
          <a:xfrm>
            <a:off x="926622" y="2356958"/>
            <a:ext cx="1519968" cy="382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마이그레이션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- 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24C91E-3C73-57B5-F9B1-56D0DDE6BE55}"/>
              </a:ext>
            </a:extLst>
          </p:cNvPr>
          <p:cNvSpPr txBox="1"/>
          <p:nvPr/>
        </p:nvSpPr>
        <p:spPr>
          <a:xfrm>
            <a:off x="993668" y="3445408"/>
            <a:ext cx="2382062" cy="103496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몰이전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메이크샵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to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24)</a:t>
            </a: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마이그레이션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-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회원주문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게시판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대량 상품 마이그레이션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약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10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만개 상품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 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상품등록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4ED17F3B-2ADA-63BF-9A81-CA9650452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41" y="603327"/>
            <a:ext cx="3680505" cy="1805348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153BEC2D-00E5-E229-74F7-2C86CEB1A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42" y="2675023"/>
            <a:ext cx="3678421" cy="1805348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6044A75-F526-081E-DC63-044A1486ED54}"/>
              </a:ext>
            </a:extLst>
          </p:cNvPr>
          <p:cNvSpPr txBox="1"/>
          <p:nvPr/>
        </p:nvSpPr>
        <p:spPr>
          <a:xfrm>
            <a:off x="993668" y="4920101"/>
            <a:ext cx="100137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비빌리오떼끄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9323203A-813D-0820-16C7-BD027186213B}"/>
              </a:ext>
            </a:extLst>
          </p:cNvPr>
          <p:cNvGrpSpPr/>
          <p:nvPr/>
        </p:nvGrpSpPr>
        <p:grpSpPr>
          <a:xfrm>
            <a:off x="2132124" y="4897018"/>
            <a:ext cx="709911" cy="230832"/>
            <a:chOff x="1181371" y="713404"/>
            <a:chExt cx="709911" cy="230832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4FF21775-D764-0D03-0704-64F7D61E4FC2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907002-5DA4-F7BC-A1A8-D53E86C4302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ADCD0DB-69A0-8837-8634-40A5FDC736DE}"/>
              </a:ext>
            </a:extLst>
          </p:cNvPr>
          <p:cNvSpPr txBox="1"/>
          <p:nvPr/>
        </p:nvSpPr>
        <p:spPr>
          <a:xfrm>
            <a:off x="993668" y="5221103"/>
            <a:ext cx="1958870" cy="77861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몰이전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(</a:t>
            </a: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메이크샵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to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24)</a:t>
            </a: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마이그레이션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-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회원주문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게시판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B043F557-6F24-4BDA-1D01-C6CFE976F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71" y="4700179"/>
            <a:ext cx="3715546" cy="1827317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168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19962" y="718773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시스템 구축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993668" y="1949604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라이블리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993668" y="2190657"/>
            <a:ext cx="1404231" cy="68627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공급사 운영 시스템구축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상품검색시스템구축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5D9F488-8CC4-A9F2-243C-1CA8A29255A6}"/>
              </a:ext>
            </a:extLst>
          </p:cNvPr>
          <p:cNvGrpSpPr/>
          <p:nvPr/>
        </p:nvGrpSpPr>
        <p:grpSpPr>
          <a:xfrm>
            <a:off x="1775038" y="1927216"/>
            <a:ext cx="421748" cy="230832"/>
            <a:chOff x="1181371" y="713404"/>
            <a:chExt cx="709911" cy="23083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9F5A2533-FB95-ACA2-0816-AB5C5E91F72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0A1C18-D584-CB0B-99C3-58BD4F59E49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99FDF93-1E57-0B3D-A118-AF54C445D9A8}"/>
              </a:ext>
            </a:extLst>
          </p:cNvPr>
          <p:cNvGrpSpPr/>
          <p:nvPr/>
        </p:nvGrpSpPr>
        <p:grpSpPr>
          <a:xfrm>
            <a:off x="2196786" y="1927216"/>
            <a:ext cx="565902" cy="230832"/>
            <a:chOff x="1181371" y="713404"/>
            <a:chExt cx="709911" cy="23083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66CF052E-9C38-84D5-0ED5-55D50723923B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92D19E-401D-80E6-E045-47BB36CAC3CB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FB42ADA4-F9BA-D33F-0677-2BD582A0C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33" y="1518993"/>
            <a:ext cx="3737994" cy="1827726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</p:spPr>
      </p:pic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98FFB2CC-CF35-7AD3-E025-8741844B01D4}"/>
              </a:ext>
            </a:extLst>
          </p:cNvPr>
          <p:cNvCxnSpPr>
            <a:cxnSpLocks/>
          </p:cNvCxnSpPr>
          <p:nvPr/>
        </p:nvCxnSpPr>
        <p:spPr>
          <a:xfrm>
            <a:off x="735179" y="1946266"/>
            <a:ext cx="0" cy="3204814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0083EAB-73D9-0C2B-4FDD-F66D00C73C40}"/>
              </a:ext>
            </a:extLst>
          </p:cNvPr>
          <p:cNvSpPr txBox="1"/>
          <p:nvPr/>
        </p:nvSpPr>
        <p:spPr>
          <a:xfrm>
            <a:off x="993667" y="4110118"/>
            <a:ext cx="1330081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제로페이</a:t>
            </a:r>
            <a:r>
              <a:rPr lang="en-US" altLang="ko-KR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-</a:t>
            </a:r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간편결제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5B0D3B-A7CE-5437-4FCD-70DD942A6212}"/>
              </a:ext>
            </a:extLst>
          </p:cNvPr>
          <p:cNvSpPr txBox="1"/>
          <p:nvPr/>
        </p:nvSpPr>
        <p:spPr>
          <a:xfrm>
            <a:off x="993668" y="4393116"/>
            <a:ext cx="2101537" cy="75796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QR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재발급 신청 시스템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APP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에서 쇼핑몰 자동 로그인 연동 기능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 APP</a:t>
            </a: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에서 연동회원 기능 구현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4A42D83-99E8-B9AF-7199-11882876A9E7}"/>
              </a:ext>
            </a:extLst>
          </p:cNvPr>
          <p:cNvGrpSpPr/>
          <p:nvPr/>
        </p:nvGrpSpPr>
        <p:grpSpPr>
          <a:xfrm>
            <a:off x="2461915" y="4087730"/>
            <a:ext cx="421748" cy="230832"/>
            <a:chOff x="1181371" y="713404"/>
            <a:chExt cx="709911" cy="230832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61F1E2BC-37AA-EC32-0039-60F8E1AF0732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AB3844-3933-7E8E-A974-337010346F7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35E3AE72-0E00-6349-AD2B-163089207481}"/>
              </a:ext>
            </a:extLst>
          </p:cNvPr>
          <p:cNvGrpSpPr/>
          <p:nvPr/>
        </p:nvGrpSpPr>
        <p:grpSpPr>
          <a:xfrm>
            <a:off x="2883663" y="4087730"/>
            <a:ext cx="565902" cy="230832"/>
            <a:chOff x="1181371" y="713404"/>
            <a:chExt cx="709911" cy="230832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9EF34051-F096-7FCF-177F-485A8068F284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1123A7-EFFB-ABAB-F1F1-C8BCD4ECC7EC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37" name="그림 36">
            <a:extLst>
              <a:ext uri="{FF2B5EF4-FFF2-40B4-BE49-F238E27FC236}">
                <a16:creationId xmlns:a16="http://schemas.microsoft.com/office/drawing/2014/main" id="{7B690BB9-3734-35CA-0FAB-4D7BB2A76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34" y="3743781"/>
            <a:ext cx="3728090" cy="1827726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1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355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619962" y="718773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폐쇄몰</a:t>
            </a:r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 구축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>
            <a:off x="735179" y="1849535"/>
            <a:ext cx="0" cy="3791339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993668" y="1849535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우림 </a:t>
            </a:r>
            <a:r>
              <a:rPr lang="en-US" altLang="ko-KR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FMG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5E110E-CF48-7563-BBE6-C97DAE4D09C1}"/>
              </a:ext>
            </a:extLst>
          </p:cNvPr>
          <p:cNvSpPr txBox="1"/>
          <p:nvPr/>
        </p:nvSpPr>
        <p:spPr>
          <a:xfrm>
            <a:off x="993668" y="3017832"/>
            <a:ext cx="1254582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altLang="ko-KR" sz="1200" b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LG</a:t>
            </a:r>
            <a:r>
              <a:rPr lang="ko-KR" altLang="en-US" sz="12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스마트아이엔씨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2F443CB-6184-221B-BBE6-0496E33191D2}"/>
              </a:ext>
            </a:extLst>
          </p:cNvPr>
          <p:cNvGrpSpPr/>
          <p:nvPr/>
        </p:nvGrpSpPr>
        <p:grpSpPr>
          <a:xfrm>
            <a:off x="1803725" y="1834146"/>
            <a:ext cx="709911" cy="230832"/>
            <a:chOff x="1181371" y="713404"/>
            <a:chExt cx="709911" cy="230832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195FA15-CA28-A213-B314-C1939640BF58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50F352-C0BC-6DF7-10A5-4AFE2057D5EF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39B41BC-CBE6-A995-C996-E788302327C6}"/>
              </a:ext>
            </a:extLst>
          </p:cNvPr>
          <p:cNvGrpSpPr/>
          <p:nvPr/>
        </p:nvGrpSpPr>
        <p:grpSpPr>
          <a:xfrm>
            <a:off x="2287249" y="2994749"/>
            <a:ext cx="709911" cy="230832"/>
            <a:chOff x="1181371" y="713404"/>
            <a:chExt cx="709911" cy="23083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06AC64F-B462-8C1D-FE9C-CCCA9F222F5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0DF89B-516E-B34F-6992-F6B0BDE07922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993668" y="2090588"/>
            <a:ext cx="702115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폐쇄몰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24C91E-3C73-57B5-F9B1-56D0DDE6BE55}"/>
              </a:ext>
            </a:extLst>
          </p:cNvPr>
          <p:cNvSpPr txBox="1"/>
          <p:nvPr/>
        </p:nvSpPr>
        <p:spPr>
          <a:xfrm>
            <a:off x="993668" y="3318834"/>
            <a:ext cx="1865895" cy="52469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폐쇄몰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임직원 이메일 인증 서비스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9989EA9-F26B-5087-28C8-8A946BE75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53" y="434191"/>
            <a:ext cx="3731325" cy="1973343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EF2DBC-1ECC-3536-5097-AED2045C5546}"/>
              </a:ext>
            </a:extLst>
          </p:cNvPr>
          <p:cNvSpPr txBox="1"/>
          <p:nvPr/>
        </p:nvSpPr>
        <p:spPr>
          <a:xfrm>
            <a:off x="955196" y="4327992"/>
            <a:ext cx="1254582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2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서브원</a:t>
            </a:r>
            <a:endParaRPr lang="ko-KR" altLang="en-US" sz="12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9477567-B9C8-12FA-CD5A-C3350696C614}"/>
              </a:ext>
            </a:extLst>
          </p:cNvPr>
          <p:cNvGrpSpPr/>
          <p:nvPr/>
        </p:nvGrpSpPr>
        <p:grpSpPr>
          <a:xfrm>
            <a:off x="2248777" y="4304909"/>
            <a:ext cx="709911" cy="230832"/>
            <a:chOff x="1181371" y="713404"/>
            <a:chExt cx="709911" cy="23083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4181FF68-0617-0A26-0DC5-2F1F724478D5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EAC2CD-8D4E-4C91-47A0-F58E0520A58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527ACCE-DE6C-4CD7-6BA7-862C17771F91}"/>
              </a:ext>
            </a:extLst>
          </p:cNvPr>
          <p:cNvSpPr txBox="1"/>
          <p:nvPr/>
        </p:nvSpPr>
        <p:spPr>
          <a:xfrm>
            <a:off x="955196" y="4628994"/>
            <a:ext cx="1460336" cy="101188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폐쇄몰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기능 구현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이메일 인증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기업관리 및 회원 매칭 기능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 APP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등록 및 관리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AC7738E7-94BE-D5A4-55BB-9BBFFA968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54" y="2635000"/>
            <a:ext cx="3752327" cy="1830699"/>
          </a:xfrm>
          <a:prstGeom prst="rect">
            <a:avLst/>
          </a:prstGeom>
          <a:effectLst>
            <a:outerShdw blurRad="139700" dist="38100" dir="2700000" sx="99000" sy="99000" algn="tl" rotWithShape="0">
              <a:prstClr val="black">
                <a:alpha val="17000"/>
              </a:prstClr>
            </a:outerShdw>
          </a:effec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8BB1DD9-A2C7-F63B-35C2-781A2638A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53" y="4628994"/>
            <a:ext cx="3756396" cy="1830699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9285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783909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WMS </a:t>
            </a:r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주문데이터 연동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V="1">
            <a:off x="892966" y="2001654"/>
            <a:ext cx="0" cy="1296663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1203394" y="2001654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altLang="ko-KR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SNP</a:t>
            </a:r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몰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2F443CB-6184-221B-BBE6-0496E33191D2}"/>
              </a:ext>
            </a:extLst>
          </p:cNvPr>
          <p:cNvGrpSpPr/>
          <p:nvPr/>
        </p:nvGrpSpPr>
        <p:grpSpPr>
          <a:xfrm>
            <a:off x="1963117" y="1976487"/>
            <a:ext cx="709911" cy="230832"/>
            <a:chOff x="1181371" y="713404"/>
            <a:chExt cx="709911" cy="230832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195FA15-CA28-A213-B314-C1939640BF58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50F352-C0BC-6DF7-10A5-4AFE2057D5EF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1203393" y="2229264"/>
            <a:ext cx="1332096" cy="105561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몰이전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임직원폐쇄몰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WMS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주문데이터 연동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1AC38E1-2915-01B5-E4A0-64DB71B97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1" y="3718752"/>
            <a:ext cx="3946016" cy="1941823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6923E9-6E6F-9D30-7C91-71A3864DD6EF}"/>
              </a:ext>
            </a:extLst>
          </p:cNvPr>
          <p:cNvSpPr txBox="1"/>
          <p:nvPr/>
        </p:nvSpPr>
        <p:spPr>
          <a:xfrm>
            <a:off x="5304088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SSO</a:t>
            </a:r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 로그인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3A3FC-7DF0-0335-D5E3-9FD04542571F}"/>
              </a:ext>
            </a:extLst>
          </p:cNvPr>
          <p:cNvSpPr txBox="1"/>
          <p:nvPr/>
        </p:nvSpPr>
        <p:spPr>
          <a:xfrm>
            <a:off x="5709679" y="2001654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altLang="ko-KR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KT </a:t>
            </a:r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케어몬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1662E-3696-E70F-89CC-1220C6B4E242}"/>
              </a:ext>
            </a:extLst>
          </p:cNvPr>
          <p:cNvSpPr txBox="1"/>
          <p:nvPr/>
        </p:nvSpPr>
        <p:spPr>
          <a:xfrm>
            <a:off x="5709679" y="2231539"/>
            <a:ext cx="707822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SSO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로그인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34" name="그림 33" descr="텍스트, 사람, 전자기기, 닫기이(가) 표시된 사진&#10;&#10;자동 생성된 설명">
            <a:extLst>
              <a:ext uri="{FF2B5EF4-FFF2-40B4-BE49-F238E27FC236}">
                <a16:creationId xmlns:a16="http://schemas.microsoft.com/office/drawing/2014/main" id="{A89954EF-5FEB-FA68-5227-F8401FB59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76"/>
          <a:stretch/>
        </p:blipFill>
        <p:spPr>
          <a:xfrm>
            <a:off x="5131681" y="3667567"/>
            <a:ext cx="3757256" cy="2044192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grpSp>
        <p:nvGrpSpPr>
          <p:cNvPr id="40" name="그룹 39">
            <a:extLst>
              <a:ext uri="{FF2B5EF4-FFF2-40B4-BE49-F238E27FC236}">
                <a16:creationId xmlns:a16="http://schemas.microsoft.com/office/drawing/2014/main" id="{B547068E-11DC-B5E3-DFB9-3F0AC7BE401B}"/>
              </a:ext>
            </a:extLst>
          </p:cNvPr>
          <p:cNvGrpSpPr/>
          <p:nvPr/>
        </p:nvGrpSpPr>
        <p:grpSpPr>
          <a:xfrm>
            <a:off x="6678633" y="1968098"/>
            <a:ext cx="709911" cy="230832"/>
            <a:chOff x="1181371" y="713404"/>
            <a:chExt cx="709911" cy="230832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66B2463D-ECFF-DFDE-8026-EF9CE9F86E30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7825CC-64C5-47F6-3970-08EB5712FE69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E306191-35EA-BCFA-D9D2-26ED752E5781}"/>
              </a:ext>
            </a:extLst>
          </p:cNvPr>
          <p:cNvCxnSpPr>
            <a:cxnSpLocks/>
          </p:cNvCxnSpPr>
          <p:nvPr/>
        </p:nvCxnSpPr>
        <p:spPr>
          <a:xfrm flipV="1">
            <a:off x="5399252" y="2001654"/>
            <a:ext cx="0" cy="546831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600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텍스트, 사람, 실내, 스크린샷이(가) 표시된 사진&#10;&#10;자동 생성된 설명">
            <a:extLst>
              <a:ext uri="{FF2B5EF4-FFF2-40B4-BE49-F238E27FC236}">
                <a16:creationId xmlns:a16="http://schemas.microsoft.com/office/drawing/2014/main" id="{976D0C74-72E6-93A8-E896-E176BC16E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80" y="3667567"/>
            <a:ext cx="4088085" cy="199185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3F702C5-6C3E-3A3E-F773-60507F7B4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1" y="3718753"/>
            <a:ext cx="3946016" cy="1940664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783909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ERP</a:t>
            </a:r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시스템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V="1">
            <a:off x="892966" y="2001654"/>
            <a:ext cx="0" cy="544556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1203394" y="2001654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altLang="ko-KR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LAW_Admin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1203393" y="2229264"/>
            <a:ext cx="1295226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법률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ERP 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시스템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6923E9-6E6F-9D30-7C91-71A3864DD6EF}"/>
              </a:ext>
            </a:extLst>
          </p:cNvPr>
          <p:cNvSpPr txBox="1"/>
          <p:nvPr/>
        </p:nvSpPr>
        <p:spPr>
          <a:xfrm>
            <a:off x="5304088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등급인증 쿠폰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3A3FC-7DF0-0335-D5E3-9FD04542571F}"/>
              </a:ext>
            </a:extLst>
          </p:cNvPr>
          <p:cNvSpPr txBox="1"/>
          <p:nvPr/>
        </p:nvSpPr>
        <p:spPr>
          <a:xfrm>
            <a:off x="5709679" y="2001654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골든듀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1662E-3696-E70F-89CC-1220C6B4E242}"/>
              </a:ext>
            </a:extLst>
          </p:cNvPr>
          <p:cNvSpPr txBox="1"/>
          <p:nvPr/>
        </p:nvSpPr>
        <p:spPr>
          <a:xfrm>
            <a:off x="5709679" y="2231539"/>
            <a:ext cx="1865895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시리얼 쿠폰을 이용한 등급 인증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E306191-35EA-BCFA-D9D2-26ED752E5781}"/>
              </a:ext>
            </a:extLst>
          </p:cNvPr>
          <p:cNvCxnSpPr>
            <a:cxnSpLocks/>
          </p:cNvCxnSpPr>
          <p:nvPr/>
        </p:nvCxnSpPr>
        <p:spPr>
          <a:xfrm flipV="1">
            <a:off x="5399252" y="2001654"/>
            <a:ext cx="0" cy="546831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22138BF5-22B9-EB53-554F-AF374537A68F}"/>
              </a:ext>
            </a:extLst>
          </p:cNvPr>
          <p:cNvGrpSpPr/>
          <p:nvPr/>
        </p:nvGrpSpPr>
        <p:grpSpPr>
          <a:xfrm>
            <a:off x="2467460" y="1998432"/>
            <a:ext cx="421748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03056BB-50CB-3607-1FE6-B5D27E178D4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07323-D14D-B0EC-47CB-492D2DB9EF1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826998F-FCE1-DE76-8039-490B1B002507}"/>
              </a:ext>
            </a:extLst>
          </p:cNvPr>
          <p:cNvGrpSpPr/>
          <p:nvPr/>
        </p:nvGrpSpPr>
        <p:grpSpPr>
          <a:xfrm>
            <a:off x="2889208" y="1998432"/>
            <a:ext cx="565902" cy="230832"/>
            <a:chOff x="1181371" y="713404"/>
            <a:chExt cx="709911" cy="23083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EF942E2-8818-0CC8-1F93-FE5A4C624A9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BF2E8-09D1-32F1-2951-06008D58CBC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157C013-3186-A01E-D5B8-F7BB1C305A7A}"/>
              </a:ext>
            </a:extLst>
          </p:cNvPr>
          <p:cNvGrpSpPr/>
          <p:nvPr/>
        </p:nvGrpSpPr>
        <p:grpSpPr>
          <a:xfrm>
            <a:off x="6426701" y="1998432"/>
            <a:ext cx="421748" cy="230832"/>
            <a:chOff x="1181371" y="713404"/>
            <a:chExt cx="709911" cy="23083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8BB5D7C-D1AC-02C0-BFB6-CFCD06722AB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A71317-BE97-F81D-E504-C176CD00D492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AFC2921-B29B-68D0-A5AE-FF06A73FB482}"/>
              </a:ext>
            </a:extLst>
          </p:cNvPr>
          <p:cNvGrpSpPr/>
          <p:nvPr/>
        </p:nvGrpSpPr>
        <p:grpSpPr>
          <a:xfrm>
            <a:off x="6848449" y="1998432"/>
            <a:ext cx="565902" cy="230832"/>
            <a:chOff x="1181371" y="713404"/>
            <a:chExt cx="709911" cy="230832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7ED5DA79-8E52-24FC-D54E-C3BB3F5CF55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83B11B-F8E4-5385-0F03-8B5F23F5950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429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BEC1C234-A4FA-4128-0245-4358B811B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1" y="3667566"/>
            <a:ext cx="4057517" cy="2179561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783909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웹 접근성 작업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V="1">
            <a:off x="892966" y="2001654"/>
            <a:ext cx="0" cy="544556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1203394" y="2001654"/>
            <a:ext cx="1149524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글로벌 올리브영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1203393" y="2229264"/>
            <a:ext cx="1298432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웹 접근성 작업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6923E9-6E6F-9D30-7C91-71A3864DD6EF}"/>
              </a:ext>
            </a:extLst>
          </p:cNvPr>
          <p:cNvSpPr txBox="1"/>
          <p:nvPr/>
        </p:nvSpPr>
        <p:spPr>
          <a:xfrm>
            <a:off x="5304088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상품크롤링연동</a:t>
            </a:r>
            <a:endParaRPr lang="ko-KR" altLang="en-US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3A3FC-7DF0-0335-D5E3-9FD04542571F}"/>
              </a:ext>
            </a:extLst>
          </p:cNvPr>
          <p:cNvSpPr txBox="1"/>
          <p:nvPr/>
        </p:nvSpPr>
        <p:spPr>
          <a:xfrm>
            <a:off x="5709679" y="2001654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구구스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1662E-3696-E70F-89CC-1220C6B4E242}"/>
              </a:ext>
            </a:extLst>
          </p:cNvPr>
          <p:cNvSpPr txBox="1"/>
          <p:nvPr/>
        </p:nvSpPr>
        <p:spPr>
          <a:xfrm>
            <a:off x="5709679" y="2231539"/>
            <a:ext cx="1000274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 </a:t>
            </a: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크롤링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연동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34" name="그림 33" descr="텍스트, 사람, 전자기기, 닫기이(가) 표시된 사진&#10;&#10;자동 생성된 설명">
            <a:extLst>
              <a:ext uri="{FF2B5EF4-FFF2-40B4-BE49-F238E27FC236}">
                <a16:creationId xmlns:a16="http://schemas.microsoft.com/office/drawing/2014/main" id="{A89954EF-5FEB-FA68-5227-F8401FB59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76"/>
          <a:stretch/>
        </p:blipFill>
        <p:spPr>
          <a:xfrm>
            <a:off x="5131681" y="3667567"/>
            <a:ext cx="3757256" cy="2044192"/>
          </a:xfrm>
          <a:prstGeom prst="rect">
            <a:avLst/>
          </a:prstGeom>
        </p:spPr>
      </p:pic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E306191-35EA-BCFA-D9D2-26ED752E5781}"/>
              </a:ext>
            </a:extLst>
          </p:cNvPr>
          <p:cNvCxnSpPr>
            <a:cxnSpLocks/>
          </p:cNvCxnSpPr>
          <p:nvPr/>
        </p:nvCxnSpPr>
        <p:spPr>
          <a:xfrm flipV="1">
            <a:off x="5399252" y="2001654"/>
            <a:ext cx="0" cy="546831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22138BF5-22B9-EB53-554F-AF374537A68F}"/>
              </a:ext>
            </a:extLst>
          </p:cNvPr>
          <p:cNvGrpSpPr/>
          <p:nvPr/>
        </p:nvGrpSpPr>
        <p:grpSpPr>
          <a:xfrm>
            <a:off x="2517794" y="1998432"/>
            <a:ext cx="421748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03056BB-50CB-3607-1FE6-B5D27E178D4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07323-D14D-B0EC-47CB-492D2DB9EF1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826998F-FCE1-DE76-8039-490B1B002507}"/>
              </a:ext>
            </a:extLst>
          </p:cNvPr>
          <p:cNvGrpSpPr/>
          <p:nvPr/>
        </p:nvGrpSpPr>
        <p:grpSpPr>
          <a:xfrm>
            <a:off x="2939542" y="1998432"/>
            <a:ext cx="565902" cy="230832"/>
            <a:chOff x="1181371" y="713404"/>
            <a:chExt cx="709911" cy="23083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EF942E2-8818-0CC8-1F93-FE5A4C624A9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BF2E8-09D1-32F1-2951-06008D58CBC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157C013-3186-A01E-D5B8-F7BB1C305A7A}"/>
              </a:ext>
            </a:extLst>
          </p:cNvPr>
          <p:cNvGrpSpPr/>
          <p:nvPr/>
        </p:nvGrpSpPr>
        <p:grpSpPr>
          <a:xfrm>
            <a:off x="6426701" y="1998432"/>
            <a:ext cx="421748" cy="230832"/>
            <a:chOff x="1181371" y="713404"/>
            <a:chExt cx="709911" cy="23083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8BB5D7C-D1AC-02C0-BFB6-CFCD06722AB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A71317-BE97-F81D-E504-C176CD00D492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AFC2921-B29B-68D0-A5AE-FF06A73FB482}"/>
              </a:ext>
            </a:extLst>
          </p:cNvPr>
          <p:cNvGrpSpPr/>
          <p:nvPr/>
        </p:nvGrpSpPr>
        <p:grpSpPr>
          <a:xfrm>
            <a:off x="6848449" y="1998432"/>
            <a:ext cx="565902" cy="230832"/>
            <a:chOff x="1181371" y="713404"/>
            <a:chExt cx="709911" cy="230832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7ED5DA79-8E52-24FC-D54E-C3BB3F5CF55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83B11B-F8E4-5385-0F03-8B5F23F5950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E132771B-E273-FB31-9F0F-D2997C80F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91" y="3667568"/>
            <a:ext cx="3771435" cy="2179559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117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94A5B80-D9D5-CEF5-DCB8-FFBAFE7BC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9" y="3702744"/>
            <a:ext cx="4034787" cy="1973837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783909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추천인커스텀</a:t>
            </a:r>
            <a:endParaRPr lang="ko-KR" altLang="en-US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V="1">
            <a:off x="892966" y="2001654"/>
            <a:ext cx="0" cy="544556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1203394" y="2001654"/>
            <a:ext cx="1149524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더베네푸드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1203393" y="2229264"/>
            <a:ext cx="807913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추천인커스텀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6923E9-6E6F-9D30-7C91-71A3864DD6EF}"/>
              </a:ext>
            </a:extLst>
          </p:cNvPr>
          <p:cNvSpPr txBox="1"/>
          <p:nvPr/>
        </p:nvSpPr>
        <p:spPr>
          <a:xfrm>
            <a:off x="5304088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추천상품노출</a:t>
            </a:r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, </a:t>
            </a:r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카카오 알림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3A3FC-7DF0-0335-D5E3-9FD04542571F}"/>
              </a:ext>
            </a:extLst>
          </p:cNvPr>
          <p:cNvSpPr txBox="1"/>
          <p:nvPr/>
        </p:nvSpPr>
        <p:spPr>
          <a:xfrm>
            <a:off x="5709679" y="2001654"/>
            <a:ext cx="1001372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더블하트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1662E-3696-E70F-89CC-1220C6B4E242}"/>
              </a:ext>
            </a:extLst>
          </p:cNvPr>
          <p:cNvSpPr txBox="1"/>
          <p:nvPr/>
        </p:nvSpPr>
        <p:spPr>
          <a:xfrm>
            <a:off x="5709679" y="2231539"/>
            <a:ext cx="2404504" cy="68627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회원정보별 차별화된 추천상품 노출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회원정보별 차별화된 카카오톡 </a:t>
            </a: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푸시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알림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E306191-35EA-BCFA-D9D2-26ED752E5781}"/>
              </a:ext>
            </a:extLst>
          </p:cNvPr>
          <p:cNvCxnSpPr>
            <a:cxnSpLocks/>
          </p:cNvCxnSpPr>
          <p:nvPr/>
        </p:nvCxnSpPr>
        <p:spPr>
          <a:xfrm flipV="1">
            <a:off x="5399252" y="2001654"/>
            <a:ext cx="0" cy="916163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22138BF5-22B9-EB53-554F-AF374537A68F}"/>
              </a:ext>
            </a:extLst>
          </p:cNvPr>
          <p:cNvGrpSpPr/>
          <p:nvPr/>
        </p:nvGrpSpPr>
        <p:grpSpPr>
          <a:xfrm>
            <a:off x="2517794" y="1998432"/>
            <a:ext cx="421748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03056BB-50CB-3607-1FE6-B5D27E178D4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07323-D14D-B0EC-47CB-492D2DB9EF1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826998F-FCE1-DE76-8039-490B1B002507}"/>
              </a:ext>
            </a:extLst>
          </p:cNvPr>
          <p:cNvGrpSpPr/>
          <p:nvPr/>
        </p:nvGrpSpPr>
        <p:grpSpPr>
          <a:xfrm>
            <a:off x="2939542" y="1998432"/>
            <a:ext cx="565902" cy="230832"/>
            <a:chOff x="1181371" y="713404"/>
            <a:chExt cx="709911" cy="23083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EF942E2-8818-0CC8-1F93-FE5A4C624A9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BF2E8-09D1-32F1-2951-06008D58CBC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157C013-3186-A01E-D5B8-F7BB1C305A7A}"/>
              </a:ext>
            </a:extLst>
          </p:cNvPr>
          <p:cNvGrpSpPr/>
          <p:nvPr/>
        </p:nvGrpSpPr>
        <p:grpSpPr>
          <a:xfrm>
            <a:off x="6426701" y="1998432"/>
            <a:ext cx="421748" cy="230832"/>
            <a:chOff x="1181371" y="713404"/>
            <a:chExt cx="709911" cy="23083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8BB5D7C-D1AC-02C0-BFB6-CFCD06722AB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A71317-BE97-F81D-E504-C176CD00D492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AFC2921-B29B-68D0-A5AE-FF06A73FB482}"/>
              </a:ext>
            </a:extLst>
          </p:cNvPr>
          <p:cNvGrpSpPr/>
          <p:nvPr/>
        </p:nvGrpSpPr>
        <p:grpSpPr>
          <a:xfrm>
            <a:off x="6848449" y="1998432"/>
            <a:ext cx="565902" cy="230832"/>
            <a:chOff x="1181371" y="713404"/>
            <a:chExt cx="709911" cy="230832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7ED5DA79-8E52-24FC-D54E-C3BB3F5CF556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83B11B-F8E4-5385-0F03-8B5F23F5950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pic>
        <p:nvPicPr>
          <p:cNvPr id="29" name="그림 28" descr="텍스트이(가) 표시된 사진&#10;&#10;자동 생성된 설명">
            <a:extLst>
              <a:ext uri="{FF2B5EF4-FFF2-40B4-BE49-F238E27FC236}">
                <a16:creationId xmlns:a16="http://schemas.microsoft.com/office/drawing/2014/main" id="{C681B031-31C0-F531-D2FB-EC1285B76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07" y="3673340"/>
            <a:ext cx="4034785" cy="1980171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885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>
            <a:extLst>
              <a:ext uri="{FF2B5EF4-FFF2-40B4-BE49-F238E27FC236}">
                <a16:creationId xmlns:a16="http://schemas.microsoft.com/office/drawing/2014/main" id="{D5F33D5F-49F9-E8EE-2D60-AABBA919F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32" y="3691208"/>
            <a:ext cx="4021640" cy="1973837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22" name="그림 21" descr="텍스트, 스크린샷, 디스플레이, 전자기기이(가) 표시된 사진&#10;&#10;자동 생성된 설명">
            <a:extLst>
              <a:ext uri="{FF2B5EF4-FFF2-40B4-BE49-F238E27FC236}">
                <a16:creationId xmlns:a16="http://schemas.microsoft.com/office/drawing/2014/main" id="{BD7C7A4A-B9D8-49CD-1962-7B8E8F708E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07" y="3691208"/>
            <a:ext cx="3970460" cy="1950768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783909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멀티배송시스템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V="1">
            <a:off x="892966" y="2001654"/>
            <a:ext cx="0" cy="544556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1203394" y="2001654"/>
            <a:ext cx="1149524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몽제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1203393" y="2229264"/>
            <a:ext cx="942566" cy="68627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멀티배송시스템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유지보수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6923E9-6E6F-9D30-7C91-71A3864DD6EF}"/>
              </a:ext>
            </a:extLst>
          </p:cNvPr>
          <p:cNvSpPr txBox="1"/>
          <p:nvPr/>
        </p:nvSpPr>
        <p:spPr>
          <a:xfrm>
            <a:off x="5304088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매장 </a:t>
            </a:r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CRM </a:t>
            </a:r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시스템 구축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3A3FC-7DF0-0335-D5E3-9FD04542571F}"/>
              </a:ext>
            </a:extLst>
          </p:cNvPr>
          <p:cNvSpPr txBox="1"/>
          <p:nvPr/>
        </p:nvSpPr>
        <p:spPr>
          <a:xfrm>
            <a:off x="5709678" y="2001654"/>
            <a:ext cx="1330491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스노우폭스</a:t>
            </a:r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 플라워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1662E-3696-E70F-89CC-1220C6B4E242}"/>
              </a:ext>
            </a:extLst>
          </p:cNvPr>
          <p:cNvSpPr txBox="1"/>
          <p:nvPr/>
        </p:nvSpPr>
        <p:spPr>
          <a:xfrm>
            <a:off x="5709679" y="2231539"/>
            <a:ext cx="1330492" cy="105561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매장 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CRM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시스템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프로그램 제작 및 수정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솔루션 교육 및 서포트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E306191-35EA-BCFA-D9D2-26ED752E5781}"/>
              </a:ext>
            </a:extLst>
          </p:cNvPr>
          <p:cNvCxnSpPr>
            <a:cxnSpLocks/>
          </p:cNvCxnSpPr>
          <p:nvPr/>
        </p:nvCxnSpPr>
        <p:spPr>
          <a:xfrm flipV="1">
            <a:off x="5399252" y="2001654"/>
            <a:ext cx="0" cy="916163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22138BF5-22B9-EB53-554F-AF374537A68F}"/>
              </a:ext>
            </a:extLst>
          </p:cNvPr>
          <p:cNvGrpSpPr/>
          <p:nvPr/>
        </p:nvGrpSpPr>
        <p:grpSpPr>
          <a:xfrm>
            <a:off x="1838285" y="1998432"/>
            <a:ext cx="421748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03056BB-50CB-3607-1FE6-B5D27E178D4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07323-D14D-B0EC-47CB-492D2DB9EF1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826998F-FCE1-DE76-8039-490B1B002507}"/>
              </a:ext>
            </a:extLst>
          </p:cNvPr>
          <p:cNvGrpSpPr/>
          <p:nvPr/>
        </p:nvGrpSpPr>
        <p:grpSpPr>
          <a:xfrm>
            <a:off x="2260033" y="1998432"/>
            <a:ext cx="565902" cy="230832"/>
            <a:chOff x="1181371" y="713404"/>
            <a:chExt cx="709911" cy="23083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EF942E2-8818-0CC8-1F93-FE5A4C624A9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BF2E8-09D1-32F1-2951-06008D58CBC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365A619-291B-0D8B-A4EF-000A2DF06BF4}"/>
              </a:ext>
            </a:extLst>
          </p:cNvPr>
          <p:cNvGrpSpPr/>
          <p:nvPr/>
        </p:nvGrpSpPr>
        <p:grpSpPr>
          <a:xfrm>
            <a:off x="7194539" y="1987655"/>
            <a:ext cx="709911" cy="230832"/>
            <a:chOff x="1181371" y="713404"/>
            <a:chExt cx="709911" cy="23083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A95BC4C-B80E-7099-A8AB-06DEB7317A8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68CF8A-19B0-B9B6-CC16-C55535D14D8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0" i="0" dirty="0">
                  <a:solidFill>
                    <a:schemeClr val="bg1"/>
                  </a:solidFill>
                  <a:effectLst/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Back-End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388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9B994182-446E-2782-AD51-23D42E2B0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17" y="3695518"/>
            <a:ext cx="4033273" cy="1969526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AEA3AFE6-C600-3D91-3C68-EF2A79641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1" y="3691207"/>
            <a:ext cx="4026119" cy="1973837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783909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멀티배송시스템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V="1">
            <a:off x="892966" y="2001654"/>
            <a:ext cx="0" cy="544556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1203394" y="2001654"/>
            <a:ext cx="1149524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사선 </a:t>
            </a:r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인터네셔널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1203393" y="2229264"/>
            <a:ext cx="1134926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라이브커머스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적용 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6923E9-6E6F-9D30-7C91-71A3864DD6EF}"/>
              </a:ext>
            </a:extLst>
          </p:cNvPr>
          <p:cNvSpPr txBox="1"/>
          <p:nvPr/>
        </p:nvSpPr>
        <p:spPr>
          <a:xfrm>
            <a:off x="5304088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매장 </a:t>
            </a:r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CRM </a:t>
            </a:r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시스템 구축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3A3FC-7DF0-0335-D5E3-9FD04542571F}"/>
              </a:ext>
            </a:extLst>
          </p:cNvPr>
          <p:cNvSpPr txBox="1"/>
          <p:nvPr/>
        </p:nvSpPr>
        <p:spPr>
          <a:xfrm>
            <a:off x="5709678" y="2001654"/>
            <a:ext cx="1330491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아르르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1662E-3696-E70F-89CC-1220C6B4E242}"/>
              </a:ext>
            </a:extLst>
          </p:cNvPr>
          <p:cNvSpPr txBox="1"/>
          <p:nvPr/>
        </p:nvSpPr>
        <p:spPr>
          <a:xfrm>
            <a:off x="5709679" y="2231539"/>
            <a:ext cx="1134926" cy="3169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회원정보 파일 등록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2138BF5-22B9-EB53-554F-AF374537A68F}"/>
              </a:ext>
            </a:extLst>
          </p:cNvPr>
          <p:cNvGrpSpPr/>
          <p:nvPr/>
        </p:nvGrpSpPr>
        <p:grpSpPr>
          <a:xfrm>
            <a:off x="2584169" y="1998432"/>
            <a:ext cx="421748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03056BB-50CB-3607-1FE6-B5D27E178D4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07323-D14D-B0EC-47CB-492D2DB9EF1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826998F-FCE1-DE76-8039-490B1B002507}"/>
              </a:ext>
            </a:extLst>
          </p:cNvPr>
          <p:cNvGrpSpPr/>
          <p:nvPr/>
        </p:nvGrpSpPr>
        <p:grpSpPr>
          <a:xfrm>
            <a:off x="3005917" y="1998432"/>
            <a:ext cx="565902" cy="230832"/>
            <a:chOff x="1181371" y="713404"/>
            <a:chExt cx="709911" cy="23083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EF942E2-8818-0CC8-1F93-FE5A4C624A9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BF2E8-09D1-32F1-2951-06008D58CBC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BD78DFD-C268-5A33-D86B-BCE4F8456972}"/>
              </a:ext>
            </a:extLst>
          </p:cNvPr>
          <p:cNvGrpSpPr/>
          <p:nvPr/>
        </p:nvGrpSpPr>
        <p:grpSpPr>
          <a:xfrm>
            <a:off x="6437455" y="1998432"/>
            <a:ext cx="421748" cy="230832"/>
            <a:chOff x="1181371" y="713404"/>
            <a:chExt cx="709911" cy="230832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E8421668-A9C7-829E-52F3-846D88A65678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01DF2F-5A1E-7CC6-1763-B1089B8DD76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A59E814-6AD3-4C99-E2B2-709C7B8CAA1C}"/>
              </a:ext>
            </a:extLst>
          </p:cNvPr>
          <p:cNvGrpSpPr/>
          <p:nvPr/>
        </p:nvGrpSpPr>
        <p:grpSpPr>
          <a:xfrm>
            <a:off x="6859203" y="1998432"/>
            <a:ext cx="565902" cy="230832"/>
            <a:chOff x="1181371" y="713404"/>
            <a:chExt cx="709911" cy="23083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0074A5C-C195-6DF7-2014-56FF2954C0D3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AD807C-5599-940E-7F87-86B6B5C30C74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23457101-EC36-87F0-2A7C-E24E442FF8BA}"/>
              </a:ext>
            </a:extLst>
          </p:cNvPr>
          <p:cNvCxnSpPr>
            <a:cxnSpLocks/>
          </p:cNvCxnSpPr>
          <p:nvPr/>
        </p:nvCxnSpPr>
        <p:spPr>
          <a:xfrm flipV="1">
            <a:off x="5407641" y="2007485"/>
            <a:ext cx="0" cy="544556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34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A93E81B8-8709-4EA9-8CEF-7631E8316D7E}"/>
              </a:ext>
            </a:extLst>
          </p:cNvPr>
          <p:cNvSpPr/>
          <p:nvPr/>
        </p:nvSpPr>
        <p:spPr>
          <a:xfrm>
            <a:off x="0" y="1"/>
            <a:ext cx="9932097" cy="1834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9E7FD21D-0855-48C7-9FF2-681FB0ACE044}"/>
              </a:ext>
            </a:extLst>
          </p:cNvPr>
          <p:cNvCxnSpPr>
            <a:cxnSpLocks/>
          </p:cNvCxnSpPr>
          <p:nvPr/>
        </p:nvCxnSpPr>
        <p:spPr>
          <a:xfrm>
            <a:off x="1624123" y="1834044"/>
            <a:ext cx="0" cy="502395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36AEF1-A2D6-42C6-B596-8158D38F1FEF}"/>
              </a:ext>
            </a:extLst>
          </p:cNvPr>
          <p:cNvSpPr txBox="1"/>
          <p:nvPr/>
        </p:nvSpPr>
        <p:spPr>
          <a:xfrm>
            <a:off x="4324302" y="985374"/>
            <a:ext cx="14948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2017</a:t>
            </a:r>
            <a:r>
              <a:rPr lang="ko-KR" altLang="en-US" sz="16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 </a:t>
            </a:r>
            <a:r>
              <a:rPr lang="en-US" altLang="ko-KR" sz="16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~</a:t>
            </a:r>
            <a:r>
              <a:rPr lang="ko-KR" altLang="en-US" sz="16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 </a:t>
            </a:r>
            <a:r>
              <a:rPr lang="en-US" altLang="ko-KR" sz="16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2020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26ACE-DC70-4BB9-8D95-5833FE34A9F6}"/>
              </a:ext>
            </a:extLst>
          </p:cNvPr>
          <p:cNvSpPr txBox="1"/>
          <p:nvPr/>
        </p:nvSpPr>
        <p:spPr>
          <a:xfrm>
            <a:off x="1751684" y="2027869"/>
            <a:ext cx="1099981" cy="4106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프리뉴</a:t>
            </a: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리온 성형외과</a:t>
            </a: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이유 치과의원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글로벌 올리브영</a:t>
            </a:r>
          </a:p>
          <a:p>
            <a:pPr fontAlgn="base">
              <a:lnSpc>
                <a:spcPct val="200000"/>
              </a:lnSpc>
            </a:pPr>
            <a:r>
              <a:rPr lang="en-US" altLang="ko-KR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SNP</a:t>
            </a: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잇트랜드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구구스</a:t>
            </a:r>
            <a:endParaRPr lang="ko-KR" altLang="en-US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몽제</a:t>
            </a:r>
            <a:endParaRPr lang="ko-KR" altLang="en-US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클럭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블랑캣</a:t>
            </a: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 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히즈쇼</a:t>
            </a: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0AE3B-2D64-4935-8134-6FB753FC312D}"/>
              </a:ext>
            </a:extLst>
          </p:cNvPr>
          <p:cNvSpPr txBox="1"/>
          <p:nvPr/>
        </p:nvSpPr>
        <p:spPr>
          <a:xfrm>
            <a:off x="5680751" y="2027869"/>
            <a:ext cx="1111202" cy="3768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이랜드스파오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이랜드스파오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이랜드스파오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스담슈즈</a:t>
            </a:r>
            <a:r>
              <a:rPr lang="en-US" altLang="ko-KR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동아제약 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준플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en-US" altLang="ko-KR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SM</a:t>
            </a: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엔터테인먼트</a:t>
            </a:r>
          </a:p>
          <a:p>
            <a:pPr fontAlgn="base">
              <a:lnSpc>
                <a:spcPct val="200000"/>
              </a:lnSpc>
            </a:pPr>
            <a:r>
              <a:rPr lang="en-US" altLang="ko-KR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YG</a:t>
            </a: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엔터테인먼트</a:t>
            </a:r>
          </a:p>
          <a:p>
            <a:pPr fontAlgn="base">
              <a:lnSpc>
                <a:spcPct val="200000"/>
              </a:lnSpc>
            </a:pPr>
            <a:r>
              <a:rPr lang="en-US" altLang="ko-KR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LAW </a:t>
            </a:r>
            <a:endParaRPr lang="ko-KR" altLang="en-US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세븐미어캣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스노우폭스</a:t>
            </a: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 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44F55AC-E8F5-4CA3-B525-E719811D9000}"/>
              </a:ext>
            </a:extLst>
          </p:cNvPr>
          <p:cNvCxnSpPr>
            <a:cxnSpLocks/>
          </p:cNvCxnSpPr>
          <p:nvPr/>
        </p:nvCxnSpPr>
        <p:spPr>
          <a:xfrm>
            <a:off x="5547401" y="1834044"/>
            <a:ext cx="0" cy="502395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8BC8F3-0952-404F-87A3-0A3B82A260FF}"/>
              </a:ext>
            </a:extLst>
          </p:cNvPr>
          <p:cNvSpPr txBox="1"/>
          <p:nvPr/>
        </p:nvSpPr>
        <p:spPr>
          <a:xfrm>
            <a:off x="2918257" y="2147461"/>
            <a:ext cx="1943161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웹사이트 반응형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웹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모바일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반응형페이지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웹접근성 작업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 이전 및  임직원 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폐쇄몰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 이전 및 상품 연동 시스템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상품 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크롤링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연동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멀티 배송시스템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유지보수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플친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쿠폰 시스템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유지보수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b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</a:b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검색 고도화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파일 다운로드 시스템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ko-KR" altLang="en-US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ko-KR" altLang="en-US" sz="110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0A487A-0285-41AD-A8D7-0DC41E84463B}"/>
              </a:ext>
            </a:extLst>
          </p:cNvPr>
          <p:cNvSpPr txBox="1"/>
          <p:nvPr/>
        </p:nvSpPr>
        <p:spPr>
          <a:xfrm>
            <a:off x="6930111" y="2120566"/>
            <a:ext cx="1523174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매장 픽업 시스템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당일 배송 시스템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재고연동 및 자동화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추천인 커스텀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추천인 시스템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견적 게시판 작업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가온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한터차트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연동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가온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한터차트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연동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Admin ERP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연계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웹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앱 디자인 퍼블리싱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플라워 매장 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CRM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솔루션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ko-KR" altLang="en-US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ko-KR" altLang="en-US" sz="110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7A8351-3465-4773-8229-DC3D1294CE0B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01   HISTORY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058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6C829D23-41D6-7925-87BC-24A123B02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72" y="3753882"/>
            <a:ext cx="4095218" cy="2016372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2B9E34B-4A73-36A2-92DF-7CD636091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0" y="3756049"/>
            <a:ext cx="4042490" cy="2016372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783909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카페</a:t>
            </a:r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24 APP</a:t>
            </a:r>
            <a:endParaRPr lang="ko-KR" altLang="en-US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V="1">
            <a:off x="892966" y="2001654"/>
            <a:ext cx="0" cy="1293996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1203393" y="1993960"/>
            <a:ext cx="1621555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지비글로벌</a:t>
            </a:r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 </a:t>
            </a:r>
            <a:r>
              <a:rPr lang="en-US" altLang="ko-KR" sz="14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RENEO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1203393" y="2311829"/>
            <a:ext cx="2720296" cy="128644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 APP</a:t>
            </a: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피부 타입 설문 신청 및 결과 확인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피부타입에 맞는 상품 추천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50" dirty="0">
                <a:solidFill>
                  <a:schemeClr val="bg1">
                    <a:lumMod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피부타입에 맞는 상품만 구매가능 하도록 기능구현</a:t>
            </a:r>
            <a:endParaRPr lang="en-US" altLang="ko-KR" sz="1100" spc="-50" dirty="0">
              <a:solidFill>
                <a:schemeClr val="bg1">
                  <a:lumMod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6923E9-6E6F-9D30-7C91-71A3864DD6EF}"/>
              </a:ext>
            </a:extLst>
          </p:cNvPr>
          <p:cNvSpPr txBox="1"/>
          <p:nvPr/>
        </p:nvSpPr>
        <p:spPr>
          <a:xfrm>
            <a:off x="5304088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매장 </a:t>
            </a:r>
            <a:r>
              <a:rPr lang="en-US" altLang="ko-KR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CRM </a:t>
            </a:r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시스템 구축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3A3FC-7DF0-0335-D5E3-9FD04542571F}"/>
              </a:ext>
            </a:extLst>
          </p:cNvPr>
          <p:cNvSpPr txBox="1"/>
          <p:nvPr/>
        </p:nvSpPr>
        <p:spPr>
          <a:xfrm>
            <a:off x="5709678" y="2001654"/>
            <a:ext cx="1330491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힌스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1662E-3696-E70F-89CC-1220C6B4E242}"/>
              </a:ext>
            </a:extLst>
          </p:cNvPr>
          <p:cNvSpPr txBox="1"/>
          <p:nvPr/>
        </p:nvSpPr>
        <p:spPr>
          <a:xfrm>
            <a:off x="5681649" y="2311829"/>
            <a:ext cx="1865895" cy="8016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구매 금액별 사은품 커스텀 개발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구매 금액별 앱 할인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멀티몰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전체 적용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2138BF5-22B9-EB53-554F-AF374537A68F}"/>
              </a:ext>
            </a:extLst>
          </p:cNvPr>
          <p:cNvGrpSpPr/>
          <p:nvPr/>
        </p:nvGrpSpPr>
        <p:grpSpPr>
          <a:xfrm>
            <a:off x="2845991" y="1998432"/>
            <a:ext cx="421748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03056BB-50CB-3607-1FE6-B5D27E178D4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07323-D14D-B0EC-47CB-492D2DB9EF1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826998F-FCE1-DE76-8039-490B1B002507}"/>
              </a:ext>
            </a:extLst>
          </p:cNvPr>
          <p:cNvGrpSpPr/>
          <p:nvPr/>
        </p:nvGrpSpPr>
        <p:grpSpPr>
          <a:xfrm>
            <a:off x="3267739" y="1998432"/>
            <a:ext cx="565902" cy="230832"/>
            <a:chOff x="1181371" y="713404"/>
            <a:chExt cx="709911" cy="23083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EF942E2-8818-0CC8-1F93-FE5A4C624A9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BF2E8-09D1-32F1-2951-06008D58CBC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BD78DFD-C268-5A33-D86B-BCE4F8456972}"/>
              </a:ext>
            </a:extLst>
          </p:cNvPr>
          <p:cNvGrpSpPr/>
          <p:nvPr/>
        </p:nvGrpSpPr>
        <p:grpSpPr>
          <a:xfrm>
            <a:off x="6437455" y="1998432"/>
            <a:ext cx="421748" cy="230832"/>
            <a:chOff x="1181371" y="713404"/>
            <a:chExt cx="709911" cy="230832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E8421668-A9C7-829E-52F3-846D88A65678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01DF2F-5A1E-7CC6-1763-B1089B8DD76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A59E814-6AD3-4C99-E2B2-709C7B8CAA1C}"/>
              </a:ext>
            </a:extLst>
          </p:cNvPr>
          <p:cNvGrpSpPr/>
          <p:nvPr/>
        </p:nvGrpSpPr>
        <p:grpSpPr>
          <a:xfrm>
            <a:off x="6859203" y="1998432"/>
            <a:ext cx="565902" cy="230832"/>
            <a:chOff x="1181371" y="713404"/>
            <a:chExt cx="709911" cy="23083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0074A5C-C195-6DF7-2014-56FF2954C0D3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AD807C-5599-940E-7F87-86B6B5C30C74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23457101-EC36-87F0-2A7C-E24E442FF8BA}"/>
              </a:ext>
            </a:extLst>
          </p:cNvPr>
          <p:cNvCxnSpPr>
            <a:cxnSpLocks/>
          </p:cNvCxnSpPr>
          <p:nvPr/>
        </p:nvCxnSpPr>
        <p:spPr>
          <a:xfrm flipV="1">
            <a:off x="5407641" y="2007485"/>
            <a:ext cx="0" cy="1106038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077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텍스트, 병, 실내, 여러개이(가) 표시된 사진&#10;&#10;자동 생성된 설명">
            <a:extLst>
              <a:ext uri="{FF2B5EF4-FFF2-40B4-BE49-F238E27FC236}">
                <a16:creationId xmlns:a16="http://schemas.microsoft.com/office/drawing/2014/main" id="{189F27C9-EDD5-B284-5ED7-C4A265FBB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09" y="3748211"/>
            <a:ext cx="4042490" cy="198082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783909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플친</a:t>
            </a:r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 쿠폰 시스템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V="1">
            <a:off x="892966" y="2001654"/>
            <a:ext cx="0" cy="834870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1203393" y="2001654"/>
            <a:ext cx="1621555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클럭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1203393" y="2311829"/>
            <a:ext cx="1000274" cy="52469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플친</a:t>
            </a: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쿠폰 시스템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유지보수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6923E9-6E6F-9D30-7C91-71A3864DD6EF}"/>
              </a:ext>
            </a:extLst>
          </p:cNvPr>
          <p:cNvSpPr txBox="1"/>
          <p:nvPr/>
        </p:nvSpPr>
        <p:spPr>
          <a:xfrm>
            <a:off x="5304088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임직원 이메일 인증 구축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3A3FC-7DF0-0335-D5E3-9FD04542571F}"/>
              </a:ext>
            </a:extLst>
          </p:cNvPr>
          <p:cNvSpPr txBox="1"/>
          <p:nvPr/>
        </p:nvSpPr>
        <p:spPr>
          <a:xfrm>
            <a:off x="5709678" y="2001654"/>
            <a:ext cx="1330491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치즈닷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1662E-3696-E70F-89CC-1220C6B4E242}"/>
              </a:ext>
            </a:extLst>
          </p:cNvPr>
          <p:cNvSpPr txBox="1"/>
          <p:nvPr/>
        </p:nvSpPr>
        <p:spPr>
          <a:xfrm>
            <a:off x="5681649" y="2311829"/>
            <a:ext cx="1433085" cy="2476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임직원 이메일 인증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2138BF5-22B9-EB53-554F-AF374537A68F}"/>
              </a:ext>
            </a:extLst>
          </p:cNvPr>
          <p:cNvGrpSpPr/>
          <p:nvPr/>
        </p:nvGrpSpPr>
        <p:grpSpPr>
          <a:xfrm>
            <a:off x="1848917" y="1969857"/>
            <a:ext cx="421748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03056BB-50CB-3607-1FE6-B5D27E178D4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07323-D14D-B0EC-47CB-492D2DB9EF1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826998F-FCE1-DE76-8039-490B1B002507}"/>
              </a:ext>
            </a:extLst>
          </p:cNvPr>
          <p:cNvGrpSpPr/>
          <p:nvPr/>
        </p:nvGrpSpPr>
        <p:grpSpPr>
          <a:xfrm>
            <a:off x="2270665" y="1969857"/>
            <a:ext cx="565902" cy="230832"/>
            <a:chOff x="1181371" y="713404"/>
            <a:chExt cx="709911" cy="23083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EF942E2-8818-0CC8-1F93-FE5A4C624A9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BF2E8-09D1-32F1-2951-06008D58CBC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BD78DFD-C268-5A33-D86B-BCE4F8456972}"/>
              </a:ext>
            </a:extLst>
          </p:cNvPr>
          <p:cNvGrpSpPr/>
          <p:nvPr/>
        </p:nvGrpSpPr>
        <p:grpSpPr>
          <a:xfrm>
            <a:off x="6437455" y="1998432"/>
            <a:ext cx="421748" cy="230832"/>
            <a:chOff x="1181371" y="713404"/>
            <a:chExt cx="709911" cy="230832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E8421668-A9C7-829E-52F3-846D88A65678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01DF2F-5A1E-7CC6-1763-B1089B8DD768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A59E814-6AD3-4C99-E2B2-709C7B8CAA1C}"/>
              </a:ext>
            </a:extLst>
          </p:cNvPr>
          <p:cNvGrpSpPr/>
          <p:nvPr/>
        </p:nvGrpSpPr>
        <p:grpSpPr>
          <a:xfrm>
            <a:off x="6859203" y="1998432"/>
            <a:ext cx="565902" cy="230832"/>
            <a:chOff x="1181371" y="713404"/>
            <a:chExt cx="709911" cy="23083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0074A5C-C195-6DF7-2014-56FF2954C0D3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AD807C-5599-940E-7F87-86B6B5C30C74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23457101-EC36-87F0-2A7C-E24E442FF8BA}"/>
              </a:ext>
            </a:extLst>
          </p:cNvPr>
          <p:cNvCxnSpPr>
            <a:cxnSpLocks/>
          </p:cNvCxnSpPr>
          <p:nvPr/>
        </p:nvCxnSpPr>
        <p:spPr>
          <a:xfrm flipV="1">
            <a:off x="5407641" y="2007485"/>
            <a:ext cx="0" cy="552041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림 25">
            <a:extLst>
              <a:ext uri="{FF2B5EF4-FFF2-40B4-BE49-F238E27FC236}">
                <a16:creationId xmlns:a16="http://schemas.microsoft.com/office/drawing/2014/main" id="{367EED67-9382-5C28-1D4B-108572F9F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0" y="3792669"/>
            <a:ext cx="3915703" cy="1891903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722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A5F4C3C6-7DB8-29FC-DE31-028C3AD62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0" y="3524250"/>
            <a:ext cx="3915703" cy="1924843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F0054-1E7E-4C5D-80D9-AC8F68DAD6A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04   PORTFOLIO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711-F03E-4C50-B012-06A6A4426314}"/>
              </a:ext>
            </a:extLst>
          </p:cNvPr>
          <p:cNvSpPr txBox="1"/>
          <p:nvPr/>
        </p:nvSpPr>
        <p:spPr>
          <a:xfrm>
            <a:off x="783909" y="1090127"/>
            <a:ext cx="271046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b="1" dirty="0">
                <a:latin typeface="Noto Sans KR Bold" panose="020B0800000000000000" pitchFamily="34" charset="-127"/>
                <a:ea typeface="Noto Sans KR Bold" panose="020B0800000000000000" pitchFamily="34" charset="-127"/>
              </a:rPr>
              <a:t>파일 프로그램 구축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EAC1F1-D2E8-4ADA-6BEE-037801C6EF43}"/>
              </a:ext>
            </a:extLst>
          </p:cNvPr>
          <p:cNvCxnSpPr>
            <a:cxnSpLocks/>
          </p:cNvCxnSpPr>
          <p:nvPr/>
        </p:nvCxnSpPr>
        <p:spPr>
          <a:xfrm flipV="1">
            <a:off x="892966" y="2001654"/>
            <a:ext cx="0" cy="557872"/>
          </a:xfrm>
          <a:prstGeom prst="line">
            <a:avLst/>
          </a:prstGeom>
          <a:ln w="25400">
            <a:solidFill>
              <a:srgbClr val="C1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4BA75D-F247-0522-1E82-8F89CDE48900}"/>
              </a:ext>
            </a:extLst>
          </p:cNvPr>
          <p:cNvSpPr txBox="1"/>
          <p:nvPr/>
        </p:nvSpPr>
        <p:spPr>
          <a:xfrm>
            <a:off x="1203393" y="2001654"/>
            <a:ext cx="1621555" cy="2000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300" b="1" dirty="0" err="1">
                <a:latin typeface="Noto Sans KR Bold" panose="020B0800000000000000" pitchFamily="34" charset="-127"/>
                <a:ea typeface="Noto Sans KR Bold" panose="020B0800000000000000" pitchFamily="34" charset="-127"/>
              </a:rPr>
              <a:t>히즈쇼</a:t>
            </a:r>
            <a:endParaRPr lang="ko-KR" altLang="en-US" sz="1300" b="1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7FBAD-55AD-4018-FC98-A1131E7F8704}"/>
              </a:ext>
            </a:extLst>
          </p:cNvPr>
          <p:cNvSpPr txBox="1"/>
          <p:nvPr/>
        </p:nvSpPr>
        <p:spPr>
          <a:xfrm>
            <a:off x="1203393" y="2311829"/>
            <a:ext cx="1106072" cy="2476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파일프로그램 구축</a:t>
            </a:r>
            <a:endParaRPr lang="en-US" altLang="ko-KR" sz="12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2138BF5-22B9-EB53-554F-AF374537A68F}"/>
              </a:ext>
            </a:extLst>
          </p:cNvPr>
          <p:cNvGrpSpPr/>
          <p:nvPr/>
        </p:nvGrpSpPr>
        <p:grpSpPr>
          <a:xfrm>
            <a:off x="1912541" y="1960332"/>
            <a:ext cx="421748" cy="230832"/>
            <a:chOff x="1181371" y="713404"/>
            <a:chExt cx="709911" cy="2308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03056BB-50CB-3607-1FE6-B5D27E178D4E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07323-D14D-B0EC-47CB-492D2DB9EF10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Web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826998F-FCE1-DE76-8039-490B1B002507}"/>
              </a:ext>
            </a:extLst>
          </p:cNvPr>
          <p:cNvGrpSpPr/>
          <p:nvPr/>
        </p:nvGrpSpPr>
        <p:grpSpPr>
          <a:xfrm>
            <a:off x="2334289" y="1960332"/>
            <a:ext cx="565902" cy="230832"/>
            <a:chOff x="1181371" y="713404"/>
            <a:chExt cx="709911" cy="23083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EF942E2-8818-0CC8-1F93-FE5A4C624A99}"/>
                </a:ext>
              </a:extLst>
            </p:cNvPr>
            <p:cNvSpPr/>
            <p:nvPr/>
          </p:nvSpPr>
          <p:spPr>
            <a:xfrm>
              <a:off x="1219845" y="732454"/>
              <a:ext cx="632965" cy="189755"/>
            </a:xfrm>
            <a:prstGeom prst="rect">
              <a:avLst/>
            </a:prstGeom>
            <a:solidFill>
              <a:srgbClr val="C0002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BF2E8-09D1-32F1-2951-06008D58CBC7}"/>
                </a:ext>
              </a:extLst>
            </p:cNvPr>
            <p:cNvSpPr txBox="1"/>
            <p:nvPr/>
          </p:nvSpPr>
          <p:spPr>
            <a:xfrm>
              <a:off x="1181371" y="713404"/>
              <a:ext cx="7099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chemeClr val="bg1"/>
                  </a:solidFill>
                  <a:latin typeface="Noto Sans KR Medium" panose="020B0600000000000000" pitchFamily="34" charset="-127"/>
                  <a:ea typeface="Noto Sans KR Medium" panose="020B0600000000000000" pitchFamily="34" charset="-127"/>
                </a:rPr>
                <a:t>Mobile</a:t>
              </a:r>
              <a:endParaRPr lang="ko-KR" altLang="en-US" sz="9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278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9F0E1E3-B07F-4112-B2C8-A0A8B3961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904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6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A93E81B8-8709-4EA9-8CEF-7631E8316D7E}"/>
              </a:ext>
            </a:extLst>
          </p:cNvPr>
          <p:cNvSpPr/>
          <p:nvPr/>
        </p:nvSpPr>
        <p:spPr>
          <a:xfrm>
            <a:off x="0" y="1"/>
            <a:ext cx="9932097" cy="1834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9E7FD21D-0855-48C7-9FF2-681FB0ACE044}"/>
              </a:ext>
            </a:extLst>
          </p:cNvPr>
          <p:cNvCxnSpPr>
            <a:cxnSpLocks/>
          </p:cNvCxnSpPr>
          <p:nvPr/>
        </p:nvCxnSpPr>
        <p:spPr>
          <a:xfrm>
            <a:off x="1624123" y="1834044"/>
            <a:ext cx="0" cy="502395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36AEF1-A2D6-42C6-B596-8158D38F1FEF}"/>
              </a:ext>
            </a:extLst>
          </p:cNvPr>
          <p:cNvSpPr txBox="1"/>
          <p:nvPr/>
        </p:nvSpPr>
        <p:spPr>
          <a:xfrm>
            <a:off x="4324302" y="985374"/>
            <a:ext cx="14948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2021 ~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26ACE-DC70-4BB9-8D95-5833FE34A9F6}"/>
              </a:ext>
            </a:extLst>
          </p:cNvPr>
          <p:cNvSpPr txBox="1"/>
          <p:nvPr/>
        </p:nvSpPr>
        <p:spPr>
          <a:xfrm>
            <a:off x="1751684" y="2027869"/>
            <a:ext cx="1048685" cy="3768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풀무원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농협 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로엠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후아유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디디에두보</a:t>
            </a: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 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컨버스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미쏘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플랫폼</a:t>
            </a:r>
            <a:r>
              <a:rPr lang="en-US" altLang="ko-KR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L</a:t>
            </a: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한터차트전송앱</a:t>
            </a:r>
            <a:endParaRPr lang="ko-KR" altLang="en-US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힌스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레드포인트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0AE3B-2D64-4935-8134-6FB753FC312D}"/>
              </a:ext>
            </a:extLst>
          </p:cNvPr>
          <p:cNvSpPr txBox="1"/>
          <p:nvPr/>
        </p:nvSpPr>
        <p:spPr>
          <a:xfrm>
            <a:off x="5680751" y="2027869"/>
            <a:ext cx="1210588" cy="4445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목우촌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en-US" altLang="ko-KR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LG</a:t>
            </a: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스마트아이엔씨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라이블리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코로스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굿러너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제로페이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비빌리오오떼끄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작은언니가구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치즈닷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더블하트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100" spc="-50" dirty="0" err="1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마이미샵</a:t>
            </a: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100" spc="-50" dirty="0">
              <a:solidFill>
                <a:srgbClr val="C00027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44F55AC-E8F5-4CA3-B525-E719811D9000}"/>
              </a:ext>
            </a:extLst>
          </p:cNvPr>
          <p:cNvCxnSpPr>
            <a:cxnSpLocks/>
          </p:cNvCxnSpPr>
          <p:nvPr/>
        </p:nvCxnSpPr>
        <p:spPr>
          <a:xfrm>
            <a:off x="5547401" y="1834044"/>
            <a:ext cx="0" cy="502395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8BC8F3-0952-404F-87A3-0A3B82A260FF}"/>
              </a:ext>
            </a:extLst>
          </p:cNvPr>
          <p:cNvSpPr txBox="1"/>
          <p:nvPr/>
        </p:nvSpPr>
        <p:spPr>
          <a:xfrm>
            <a:off x="2918257" y="2147461"/>
            <a:ext cx="263886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멀티결합형 쇼핑몰 구축 및 운영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가맹점 쇼핑몰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대외마케팅 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md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지원시스템 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로그인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재고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 주문연동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백오피스자동화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로그인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재고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 주문연동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백오피스자동화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럭키드로우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쿠폰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이벤트 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페이지등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프론트 컨텐츠 관리시스템개발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럭키드로우등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로그인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재고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 주문연동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백오피스자동화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커스텀 디자인 및 스킨 제작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차트 전송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구매금액별 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사은품커스텀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앱할인개발등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b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</a:b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몰이전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대량상품 마이그레이션</a:t>
            </a:r>
          </a:p>
          <a:p>
            <a:endParaRPr lang="ko-KR" altLang="en-US" sz="110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0A487A-0285-41AD-A8D7-0DC41E84463B}"/>
              </a:ext>
            </a:extLst>
          </p:cNvPr>
          <p:cNvSpPr txBox="1"/>
          <p:nvPr/>
        </p:nvSpPr>
        <p:spPr>
          <a:xfrm>
            <a:off x="6930111" y="2120566"/>
            <a:ext cx="2541080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 이전 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마이그레이션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폐쇄몰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임직원 이메일 인증 서비스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통합 운영 관리 시스템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커스텀 디자인 및 스킨 제작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커스텀디자인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스킨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커스텀예약시스템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QR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재발급 신청 시스템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마이그레이션 데이터 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–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외부솔루션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몰이전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데이터 마이그레이션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임직원 이메일 인증 서비스 구축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차별화 된 추천상품구축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카카오톡 </a:t>
            </a:r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푸시알림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r>
              <a:rPr lang="ko-KR" altLang="en-US" sz="1100" spc="-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몰이전</a:t>
            </a:r>
            <a:r>
              <a:rPr lang="en-US" altLang="ko-KR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 </a:t>
            </a:r>
            <a:r>
              <a:rPr lang="ko-KR" altLang="en-US" sz="11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마이그레이션 데이터</a:t>
            </a:r>
            <a:endParaRPr lang="en-US" altLang="ko-KR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ko-KR" altLang="en-US" sz="11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endParaRPr lang="ko-KR" altLang="en-US" sz="110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7A8351-3465-4773-8229-DC3D1294CE0B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01   HISTORY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54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하늘, 실외, 그룹, 실루엣이(가) 표시된 사진&#10;&#10;자동 생성된 설명">
            <a:extLst>
              <a:ext uri="{FF2B5EF4-FFF2-40B4-BE49-F238E27FC236}">
                <a16:creationId xmlns:a16="http://schemas.microsoft.com/office/drawing/2014/main" id="{6014E282-D275-4E41-9727-44CCB7F54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85"/>
            <a:ext cx="9906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DACBA64-4F73-46C8-A410-5E6EF1FA996F}"/>
              </a:ext>
            </a:extLst>
          </p:cNvPr>
          <p:cNvSpPr/>
          <p:nvPr/>
        </p:nvSpPr>
        <p:spPr>
          <a:xfrm>
            <a:off x="0" y="-17585"/>
            <a:ext cx="9906000" cy="6875585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F1A375-5FC9-41DA-A2D2-52DA4F6A7325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Montserrat ExtraBold" panose="00000900000000000000" pitchFamily="2" charset="0"/>
                <a:ea typeface="Noto Sans KR Bold" panose="020B0800000000000000" pitchFamily="34" charset="-127"/>
              </a:rPr>
              <a:t>01   ORGANIZATION</a:t>
            </a:r>
            <a:endParaRPr lang="ko-KR" altLang="en-US" sz="1400" dirty="0">
              <a:solidFill>
                <a:schemeClr val="bg1"/>
              </a:solidFill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644A6F2D-A348-487E-A8EF-45ED4050D070}"/>
              </a:ext>
            </a:extLst>
          </p:cNvPr>
          <p:cNvSpPr/>
          <p:nvPr/>
        </p:nvSpPr>
        <p:spPr>
          <a:xfrm>
            <a:off x="1347181" y="3585459"/>
            <a:ext cx="1080000" cy="108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2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187605B1-CB00-4873-91B0-47D478588490}"/>
              </a:ext>
            </a:extLst>
          </p:cNvPr>
          <p:cNvSpPr/>
          <p:nvPr/>
        </p:nvSpPr>
        <p:spPr>
          <a:xfrm>
            <a:off x="2779600" y="2322132"/>
            <a:ext cx="1080000" cy="1080000"/>
          </a:xfrm>
          <a:prstGeom prst="ellipse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altLang="ko-KR" sz="900" dirty="0">
              <a:solidFill>
                <a:srgbClr val="D30A3E"/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36C30C5A-574A-4C00-8AB7-E08FD3E555BD}"/>
              </a:ext>
            </a:extLst>
          </p:cNvPr>
          <p:cNvSpPr/>
          <p:nvPr/>
        </p:nvSpPr>
        <p:spPr>
          <a:xfrm>
            <a:off x="2779600" y="358545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Front</a:t>
            </a:r>
          </a:p>
          <a:p>
            <a:pPr algn="ctr"/>
            <a:r>
              <a:rPr lang="en-US" altLang="ko-KR" sz="10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Developer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5B7884A3-07F3-46A6-9581-ED26EA389118}"/>
              </a:ext>
            </a:extLst>
          </p:cNvPr>
          <p:cNvSpPr/>
          <p:nvPr/>
        </p:nvSpPr>
        <p:spPr>
          <a:xfrm>
            <a:off x="3993787" y="3585459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dirty="0">
                <a:solidFill>
                  <a:srgbClr val="C00027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Designer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6A9D4-B717-4574-AD90-CAD45FD749A4}"/>
              </a:ext>
            </a:extLst>
          </p:cNvPr>
          <p:cNvSpPr txBox="1"/>
          <p:nvPr/>
        </p:nvSpPr>
        <p:spPr>
          <a:xfrm>
            <a:off x="860983" y="3909184"/>
            <a:ext cx="203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UI/UX</a:t>
            </a: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Team</a:t>
            </a:r>
            <a:endParaRPr lang="ko-KR" altLang="en-US" sz="1200" dirty="0">
              <a:solidFill>
                <a:schemeClr val="bg1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ko-KR" altLang="en-US" sz="1200" dirty="0">
              <a:solidFill>
                <a:schemeClr val="bg1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AE6BFDD2-9C0E-4307-A9F9-504ED7C205BC}"/>
              </a:ext>
            </a:extLst>
          </p:cNvPr>
          <p:cNvSpPr/>
          <p:nvPr/>
        </p:nvSpPr>
        <p:spPr>
          <a:xfrm>
            <a:off x="1347181" y="2322132"/>
            <a:ext cx="1080000" cy="1080000"/>
          </a:xfrm>
          <a:prstGeom prst="ellipse">
            <a:avLst/>
          </a:prstGeom>
          <a:noFill/>
          <a:ln w="38100">
            <a:solidFill>
              <a:srgbClr val="C000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2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A15FB-6894-465E-9C16-E7D73C7A8D28}"/>
              </a:ext>
            </a:extLst>
          </p:cNvPr>
          <p:cNvSpPr txBox="1"/>
          <p:nvPr/>
        </p:nvSpPr>
        <p:spPr>
          <a:xfrm>
            <a:off x="860983" y="2680831"/>
            <a:ext cx="203102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Developer</a:t>
            </a: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Team</a:t>
            </a:r>
            <a:endParaRPr lang="ko-KR" altLang="en-US" sz="1200" dirty="0">
              <a:solidFill>
                <a:schemeClr val="bg1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endParaRPr lang="ko-KR" altLang="en-US" sz="1200" dirty="0">
              <a:solidFill>
                <a:schemeClr val="bg1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4EC396-33CB-4721-A2BE-2189A2EB1356}"/>
              </a:ext>
            </a:extLst>
          </p:cNvPr>
          <p:cNvSpPr txBox="1"/>
          <p:nvPr/>
        </p:nvSpPr>
        <p:spPr>
          <a:xfrm>
            <a:off x="2304088" y="2726997"/>
            <a:ext cx="203102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chemeClr val="bg1"/>
                </a:solidFill>
                <a:latin typeface="Noto Sans KR Light" panose="020B0300000000000000" pitchFamily="34" charset="-127"/>
                <a:ea typeface="Noto Sans KR Light" panose="020B0300000000000000" pitchFamily="34" charset="-127"/>
              </a:rPr>
              <a:t>Developer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6856-6054-4BF4-9257-3714C9086706}"/>
              </a:ext>
            </a:extLst>
          </p:cNvPr>
          <p:cNvSpPr txBox="1"/>
          <p:nvPr/>
        </p:nvSpPr>
        <p:spPr>
          <a:xfrm>
            <a:off x="6597714" y="2351592"/>
            <a:ext cx="678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CEO</a:t>
            </a:r>
            <a:endParaRPr lang="ko-KR" altLang="en-US" sz="1200" dirty="0">
              <a:solidFill>
                <a:schemeClr val="bg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4584DF-C564-4910-AA42-A7C6A7FD5C7F}"/>
              </a:ext>
            </a:extLst>
          </p:cNvPr>
          <p:cNvSpPr txBox="1"/>
          <p:nvPr/>
        </p:nvSpPr>
        <p:spPr>
          <a:xfrm>
            <a:off x="6597714" y="2943817"/>
            <a:ext cx="678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개발자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31B13D-0726-4F7D-9299-E548D437ED5B}"/>
              </a:ext>
            </a:extLst>
          </p:cNvPr>
          <p:cNvSpPr txBox="1"/>
          <p:nvPr/>
        </p:nvSpPr>
        <p:spPr>
          <a:xfrm>
            <a:off x="6597714" y="3536042"/>
            <a:ext cx="1080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프론트 개발자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DFAAF-2A4A-4249-98BD-BF5D8FF128D5}"/>
              </a:ext>
            </a:extLst>
          </p:cNvPr>
          <p:cNvSpPr txBox="1"/>
          <p:nvPr/>
        </p:nvSpPr>
        <p:spPr>
          <a:xfrm>
            <a:off x="6597714" y="4128268"/>
            <a:ext cx="1080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디자이너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A4E5F25-F01B-4D55-B9E2-23A1372CB42E}"/>
              </a:ext>
            </a:extLst>
          </p:cNvPr>
          <p:cNvSpPr/>
          <p:nvPr/>
        </p:nvSpPr>
        <p:spPr>
          <a:xfrm>
            <a:off x="6022873" y="1750783"/>
            <a:ext cx="2432758" cy="33388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B92DC-50FE-4FCB-8E44-14A6B6BA4389}"/>
              </a:ext>
            </a:extLst>
          </p:cNvPr>
          <p:cNvSpPr txBox="1"/>
          <p:nvPr/>
        </p:nvSpPr>
        <p:spPr>
          <a:xfrm>
            <a:off x="7638165" y="2351592"/>
            <a:ext cx="678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1</a:t>
            </a:r>
            <a:endParaRPr lang="ko-KR" altLang="en-US" sz="1200" dirty="0">
              <a:solidFill>
                <a:schemeClr val="bg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991E4B-1665-4774-AE13-76CEBBF7A9F0}"/>
              </a:ext>
            </a:extLst>
          </p:cNvPr>
          <p:cNvSpPr txBox="1"/>
          <p:nvPr/>
        </p:nvSpPr>
        <p:spPr>
          <a:xfrm>
            <a:off x="7638165" y="2943817"/>
            <a:ext cx="678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4</a:t>
            </a:r>
            <a:endParaRPr lang="ko-KR" altLang="en-US" sz="1200" dirty="0">
              <a:solidFill>
                <a:schemeClr val="bg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D921B7-5882-415C-9D62-028F4950EDB2}"/>
              </a:ext>
            </a:extLst>
          </p:cNvPr>
          <p:cNvSpPr txBox="1"/>
          <p:nvPr/>
        </p:nvSpPr>
        <p:spPr>
          <a:xfrm>
            <a:off x="7638165" y="3528784"/>
            <a:ext cx="678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1</a:t>
            </a:r>
            <a:endParaRPr lang="ko-KR" altLang="en-US" sz="1200" dirty="0">
              <a:solidFill>
                <a:schemeClr val="bg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A8E175-09DF-408E-B2CC-C66C522991F3}"/>
              </a:ext>
            </a:extLst>
          </p:cNvPr>
          <p:cNvSpPr txBox="1"/>
          <p:nvPr/>
        </p:nvSpPr>
        <p:spPr>
          <a:xfrm>
            <a:off x="7637501" y="4128268"/>
            <a:ext cx="678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1</a:t>
            </a:r>
            <a:endParaRPr lang="ko-KR" altLang="en-US" sz="1200" dirty="0">
              <a:solidFill>
                <a:schemeClr val="bg1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853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그림 72">
            <a:extLst>
              <a:ext uri="{FF2B5EF4-FFF2-40B4-BE49-F238E27FC236}">
                <a16:creationId xmlns:a16="http://schemas.microsoft.com/office/drawing/2014/main" id="{78C73D64-22EB-4D7B-BD8E-8AE605698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" t="48" b="102"/>
          <a:stretch/>
        </p:blipFill>
        <p:spPr>
          <a:xfrm rot="10800000">
            <a:off x="6134441" y="0"/>
            <a:ext cx="3768299" cy="3467100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2799B0E9-91F5-48CA-B17A-E821A33F1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" t="48" b="102"/>
          <a:stretch/>
        </p:blipFill>
        <p:spPr>
          <a:xfrm>
            <a:off x="3260" y="3390900"/>
            <a:ext cx="3768299" cy="3467100"/>
          </a:xfrm>
          <a:prstGeom prst="rect">
            <a:avLst/>
          </a:prstGeom>
        </p:spPr>
      </p:pic>
      <p:sp>
        <p:nvSpPr>
          <p:cNvPr id="59" name="직사각형 58">
            <a:extLst>
              <a:ext uri="{FF2B5EF4-FFF2-40B4-BE49-F238E27FC236}">
                <a16:creationId xmlns:a16="http://schemas.microsoft.com/office/drawing/2014/main" id="{FEC831A1-6E3A-48B1-A7A0-3978D1BB5C73}"/>
              </a:ext>
            </a:extLst>
          </p:cNvPr>
          <p:cNvSpPr/>
          <p:nvPr/>
        </p:nvSpPr>
        <p:spPr>
          <a:xfrm>
            <a:off x="3581400" y="1828800"/>
            <a:ext cx="2743200" cy="38689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9851645F-E2D6-4C80-A476-448DE8CC8B4B}"/>
              </a:ext>
            </a:extLst>
          </p:cNvPr>
          <p:cNvSpPr/>
          <p:nvPr/>
        </p:nvSpPr>
        <p:spPr>
          <a:xfrm>
            <a:off x="6523606" y="1828800"/>
            <a:ext cx="2743200" cy="38689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57128AF6-4BCD-43F6-B2F9-D284220BAA1B}"/>
              </a:ext>
            </a:extLst>
          </p:cNvPr>
          <p:cNvSpPr/>
          <p:nvPr/>
        </p:nvSpPr>
        <p:spPr>
          <a:xfrm>
            <a:off x="629331" y="1828800"/>
            <a:ext cx="2743200" cy="38689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632C1B-A6F0-4A02-A993-AA2674944FE9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02   BUSINESS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4FE677-741A-4EE1-9CB2-B0635100D47A}"/>
              </a:ext>
            </a:extLst>
          </p:cNvPr>
          <p:cNvSpPr txBox="1"/>
          <p:nvPr/>
        </p:nvSpPr>
        <p:spPr>
          <a:xfrm>
            <a:off x="6933523" y="3520203"/>
            <a:ext cx="1943092" cy="15430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200"/>
              </a:lnSpc>
            </a:pPr>
            <a:r>
              <a:rPr lang="en-US" altLang="ko-KR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CRM</a:t>
            </a: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크롤링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자동화 시스템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05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홈페이지</a:t>
            </a: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구축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기타 기능 개발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17BB0-CFAB-4DA5-9FBE-94AC5BC2C89B}"/>
              </a:ext>
            </a:extLst>
          </p:cNvPr>
          <p:cNvSpPr txBox="1"/>
          <p:nvPr/>
        </p:nvSpPr>
        <p:spPr>
          <a:xfrm>
            <a:off x="6933523" y="2603741"/>
            <a:ext cx="594773" cy="161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200"/>
              </a:lnSpc>
            </a:pPr>
            <a:r>
              <a:rPr lang="ko-KR" altLang="en-US" sz="14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기타</a:t>
            </a:r>
            <a:endParaRPr lang="en-US" altLang="ko-KR" sz="1400" spc="-50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54DF60-552D-4E9E-BEC4-11D97EECFC3D}"/>
              </a:ext>
            </a:extLst>
          </p:cNvPr>
          <p:cNvSpPr txBox="1"/>
          <p:nvPr/>
        </p:nvSpPr>
        <p:spPr>
          <a:xfrm>
            <a:off x="3981454" y="3520203"/>
            <a:ext cx="1943092" cy="15430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스킨 테마 제작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디자인 변경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이벤트 기획전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배너 디자인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앱 디자인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89472-DCFF-47A3-8331-2E2EF718BE00}"/>
              </a:ext>
            </a:extLst>
          </p:cNvPr>
          <p:cNvSpPr txBox="1"/>
          <p:nvPr/>
        </p:nvSpPr>
        <p:spPr>
          <a:xfrm>
            <a:off x="1029385" y="3520203"/>
            <a:ext cx="1943092" cy="1840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컨설팅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통합 및 이전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커스텀 개발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백오피스 자동화 구축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쇼핑몰 앱 제작</a:t>
            </a: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spc="-5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백 오피스 자동화 시스템 구축</a:t>
            </a:r>
          </a:p>
          <a:p>
            <a:pPr fontAlgn="base">
              <a:lnSpc>
                <a:spcPts val="1200"/>
              </a:lnSpc>
            </a:pPr>
            <a:endParaRPr lang="en-US" altLang="ko-KR" sz="1100" spc="-5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336D5-31BE-460B-A606-50C5227AC038}"/>
              </a:ext>
            </a:extLst>
          </p:cNvPr>
          <p:cNvSpPr txBox="1"/>
          <p:nvPr/>
        </p:nvSpPr>
        <p:spPr>
          <a:xfrm>
            <a:off x="1058589" y="2603741"/>
            <a:ext cx="832996" cy="161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200"/>
              </a:lnSpc>
            </a:pPr>
            <a:r>
              <a:rPr lang="ko-KR" altLang="en-US" sz="14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커머스</a:t>
            </a:r>
            <a:endParaRPr lang="en-US" altLang="ko-KR" sz="1400" spc="-50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667BABE6-645E-4B3C-8F98-0A39CC7DB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632" y="2370035"/>
            <a:ext cx="600508" cy="62937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AF2F263-B81A-4138-912B-B75EC578C1FC}"/>
              </a:ext>
            </a:extLst>
          </p:cNvPr>
          <p:cNvSpPr txBox="1"/>
          <p:nvPr/>
        </p:nvSpPr>
        <p:spPr>
          <a:xfrm>
            <a:off x="3981454" y="2378679"/>
            <a:ext cx="2428242" cy="612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쇼핑몰디자인 </a:t>
            </a:r>
            <a:r>
              <a:rPr lang="en-US" altLang="ko-KR" sz="14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&amp;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 스킨제작</a:t>
            </a:r>
            <a:endParaRPr lang="en-US" altLang="ko-KR" sz="1400" spc="-50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6AF2CFA6-487E-4C6D-9258-1BDC49A3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312" y="2369901"/>
            <a:ext cx="647466" cy="629646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0D9604BE-066D-43D8-88FA-52465A516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56" y="2359833"/>
            <a:ext cx="643821" cy="6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00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직사각형 69">
            <a:extLst>
              <a:ext uri="{FF2B5EF4-FFF2-40B4-BE49-F238E27FC236}">
                <a16:creationId xmlns:a16="http://schemas.microsoft.com/office/drawing/2014/main" id="{E33BD3FE-D129-4415-92C5-474A5FBB9B8F}"/>
              </a:ext>
            </a:extLst>
          </p:cNvPr>
          <p:cNvSpPr/>
          <p:nvPr/>
        </p:nvSpPr>
        <p:spPr>
          <a:xfrm>
            <a:off x="5723554" y="2055133"/>
            <a:ext cx="3437990" cy="23377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A46DDFD-D937-4626-8ECA-4767E7153A3D}"/>
              </a:ext>
            </a:extLst>
          </p:cNvPr>
          <p:cNvSpPr/>
          <p:nvPr/>
        </p:nvSpPr>
        <p:spPr>
          <a:xfrm>
            <a:off x="5714762" y="0"/>
            <a:ext cx="3437990" cy="19841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C0913E7-23E7-437A-A2F3-503C5E4DFE6B}"/>
              </a:ext>
            </a:extLst>
          </p:cNvPr>
          <p:cNvSpPr/>
          <p:nvPr/>
        </p:nvSpPr>
        <p:spPr>
          <a:xfrm>
            <a:off x="5714762" y="0"/>
            <a:ext cx="3437990" cy="1984196"/>
          </a:xfrm>
          <a:prstGeom prst="rect">
            <a:avLst/>
          </a:prstGeom>
          <a:blipFill dpi="0" rotWithShape="1">
            <a:blip r:embed="rId2">
              <a:alphaModFix amt="66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BBC39485-5025-46D6-B9D2-629DE34B7363}"/>
              </a:ext>
            </a:extLst>
          </p:cNvPr>
          <p:cNvSpPr/>
          <p:nvPr/>
        </p:nvSpPr>
        <p:spPr>
          <a:xfrm>
            <a:off x="5708900" y="0"/>
            <a:ext cx="3437990" cy="1984196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8C60689-02A2-4B2A-9562-E7EB917BE904}"/>
              </a:ext>
            </a:extLst>
          </p:cNvPr>
          <p:cNvSpPr/>
          <p:nvPr/>
        </p:nvSpPr>
        <p:spPr>
          <a:xfrm>
            <a:off x="0" y="1"/>
            <a:ext cx="4317023" cy="1556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045D9D-5E62-45F7-B6F0-C542097BDB66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02   BUSINESS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C0C87-468B-40E6-9549-698AEDBA3E1A}"/>
              </a:ext>
            </a:extLst>
          </p:cNvPr>
          <p:cNvSpPr txBox="1"/>
          <p:nvPr/>
        </p:nvSpPr>
        <p:spPr>
          <a:xfrm>
            <a:off x="527341" y="4408986"/>
            <a:ext cx="3789682" cy="1591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㈜</a:t>
            </a:r>
            <a:r>
              <a:rPr lang="ko-KR" altLang="en-US" sz="1000" dirty="0" err="1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애드펄스는</a:t>
            </a:r>
            <a:endParaRPr lang="en-US" altLang="ko-KR" sz="100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커머스 전문 개발 기업으로 </a:t>
            </a:r>
            <a:endParaRPr lang="en-US" altLang="ko-KR" sz="100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지난 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4</a:t>
            </a: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년간 커머스 관련 프로젝트를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성공적으로 수행해 왔으며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카페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24 </a:t>
            </a: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솔루션 커스텀 개발에 특화된 노하우 및 기술을 보유하고 있으며  자체 앱 서비스 및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백 오피스 자동화 시스템을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구축하고 있습니다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급변하는 커머스 시대에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혁신적 기술 역량을 보유하고</a:t>
            </a:r>
            <a:endParaRPr lang="en-US" altLang="ko-KR" sz="1000" dirty="0"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적용하기 위해 아낌 없는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ko-KR" altLang="en-US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노력을 해오고 있습니다</a:t>
            </a:r>
            <a:r>
              <a:rPr lang="en-US" altLang="ko-KR" sz="1000" dirty="0"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.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52926F1-7A48-48CE-A584-CCAAEDCCA88A}"/>
              </a:ext>
            </a:extLst>
          </p:cNvPr>
          <p:cNvSpPr/>
          <p:nvPr/>
        </p:nvSpPr>
        <p:spPr>
          <a:xfrm>
            <a:off x="527342" y="3906001"/>
            <a:ext cx="518943" cy="615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3F1509FF-D244-42C6-B66C-BDAC8FBA2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10" y="3173637"/>
            <a:ext cx="2895319" cy="549536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95197E17-9EF8-49C7-8329-8AA930C37465}"/>
              </a:ext>
            </a:extLst>
          </p:cNvPr>
          <p:cNvGrpSpPr/>
          <p:nvPr/>
        </p:nvGrpSpPr>
        <p:grpSpPr>
          <a:xfrm>
            <a:off x="5986439" y="611651"/>
            <a:ext cx="3479208" cy="918808"/>
            <a:chOff x="4498539" y="2504249"/>
            <a:chExt cx="3479208" cy="91880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ED1A3E-6C25-47D3-8110-CDE4AE9E695C}"/>
                </a:ext>
              </a:extLst>
            </p:cNvPr>
            <p:cNvSpPr txBox="1"/>
            <p:nvPr/>
          </p:nvSpPr>
          <p:spPr>
            <a:xfrm>
              <a:off x="4498539" y="2504249"/>
              <a:ext cx="2413512" cy="1580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ts val="1200"/>
                </a:lnSpc>
              </a:pPr>
              <a:r>
                <a:rPr lang="ko-KR" altLang="en-US" sz="1200" b="1" spc="-50" dirty="0">
                  <a:solidFill>
                    <a:schemeClr val="bg1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핵심역량</a:t>
              </a:r>
              <a:endParaRPr lang="en-US" altLang="ko-KR" sz="1200" b="1" spc="-50" dirty="0"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144686-F382-4DE1-96E8-15F5DD9DE533}"/>
                </a:ext>
              </a:extLst>
            </p:cNvPr>
            <p:cNvSpPr txBox="1"/>
            <p:nvPr/>
          </p:nvSpPr>
          <p:spPr>
            <a:xfrm>
              <a:off x="4498539" y="2721583"/>
              <a:ext cx="3479208" cy="7014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카페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24 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개발자 출신 대표 및 개발 팀장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다양한 프로젝트 진행으로 </a:t>
              </a:r>
              <a:r>
                <a:rPr lang="ko-KR" altLang="en-US" sz="1050" spc="-50" dirty="0" err="1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프론트엔드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,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 </a:t>
              </a:r>
              <a:r>
                <a:rPr lang="ko-KR" altLang="en-US" sz="1050" spc="-50" dirty="0" err="1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백엔드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 역량 보유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벤처기업 인증 기업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</p:txBody>
        </p:sp>
      </p:grp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24765425-B096-46D4-BF92-A4BE813B3AE3}"/>
              </a:ext>
            </a:extLst>
          </p:cNvPr>
          <p:cNvSpPr/>
          <p:nvPr/>
        </p:nvSpPr>
        <p:spPr>
          <a:xfrm>
            <a:off x="5714762" y="2059046"/>
            <a:ext cx="3437990" cy="2337756"/>
          </a:xfrm>
          <a:prstGeom prst="rect">
            <a:avLst/>
          </a:prstGeom>
          <a:blipFill dpi="0" rotWithShape="1">
            <a:blip r:embed="rId4">
              <a:alphaModFix amt="51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5B6ADE22-B338-410A-9A47-F24100D76A42}"/>
              </a:ext>
            </a:extLst>
          </p:cNvPr>
          <p:cNvSpPr/>
          <p:nvPr/>
        </p:nvSpPr>
        <p:spPr>
          <a:xfrm>
            <a:off x="5723554" y="2046753"/>
            <a:ext cx="3437990" cy="2337756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156312B1-FAB6-4DBC-BB7B-E8B6D1B0BF9F}"/>
              </a:ext>
            </a:extLst>
          </p:cNvPr>
          <p:cNvGrpSpPr/>
          <p:nvPr/>
        </p:nvGrpSpPr>
        <p:grpSpPr>
          <a:xfrm>
            <a:off x="5977545" y="2434586"/>
            <a:ext cx="3479208" cy="1645930"/>
            <a:chOff x="4498539" y="2504249"/>
            <a:chExt cx="3479208" cy="164593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6E6513-5F10-4466-A8A4-490985CC5923}"/>
                </a:ext>
              </a:extLst>
            </p:cNvPr>
            <p:cNvSpPr txBox="1"/>
            <p:nvPr/>
          </p:nvSpPr>
          <p:spPr>
            <a:xfrm>
              <a:off x="4498539" y="2504249"/>
              <a:ext cx="2413512" cy="1580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ts val="1200"/>
                </a:lnSpc>
              </a:pPr>
              <a:r>
                <a:rPr lang="ko-KR" altLang="en-US" sz="1200" b="1" spc="-50" dirty="0">
                  <a:solidFill>
                    <a:schemeClr val="bg1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구축경험</a:t>
              </a:r>
              <a:endParaRPr lang="en-US" altLang="ko-KR" sz="1200" b="1" spc="-50" dirty="0"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842FF-FD99-4B08-BB94-82FC3ACC3422}"/>
                </a:ext>
              </a:extLst>
            </p:cNvPr>
            <p:cNvSpPr txBox="1"/>
            <p:nvPr/>
          </p:nvSpPr>
          <p:spPr>
            <a:xfrm>
              <a:off x="4498539" y="2721583"/>
              <a:ext cx="3479208" cy="14285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단일 운영 쇼핑몰 카페 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24 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플랫폼으로 이전 통합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카페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24 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플랫폼 시스템 통합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카페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24 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플랫폼 연동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(ERP,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통합회원 등등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)</a:t>
              </a:r>
            </a:p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카페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24 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스킨제작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홈페이지 제작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대기업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(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올리브영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, 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이랜드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, </a:t>
              </a:r>
              <a:r>
                <a:rPr lang="ko-KR" altLang="en-US" sz="1050" spc="-50" dirty="0" err="1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스파오</a:t>
              </a: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)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등 쇼핑몰 프로젝트진행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</p:txBody>
        </p:sp>
      </p:grp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C9102491-C4BF-45A9-BFBF-85A4A0457D34}"/>
              </a:ext>
            </a:extLst>
          </p:cNvPr>
          <p:cNvSpPr/>
          <p:nvPr/>
        </p:nvSpPr>
        <p:spPr>
          <a:xfrm>
            <a:off x="5723656" y="4467739"/>
            <a:ext cx="3437990" cy="19841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EC0B8B8D-D990-45A7-BE9C-C3543DE4C048}"/>
              </a:ext>
            </a:extLst>
          </p:cNvPr>
          <p:cNvSpPr/>
          <p:nvPr/>
        </p:nvSpPr>
        <p:spPr>
          <a:xfrm>
            <a:off x="5723656" y="4467739"/>
            <a:ext cx="3437990" cy="1984196"/>
          </a:xfrm>
          <a:prstGeom prst="rect">
            <a:avLst/>
          </a:prstGeom>
          <a:blipFill dpi="0" rotWithShape="1">
            <a:blip r:embed="rId5">
              <a:alphaModFix amt="51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B2E9988F-BEF8-4F96-A1FD-6920191477FB}"/>
              </a:ext>
            </a:extLst>
          </p:cNvPr>
          <p:cNvSpPr/>
          <p:nvPr/>
        </p:nvSpPr>
        <p:spPr>
          <a:xfrm>
            <a:off x="5714762" y="4467739"/>
            <a:ext cx="3437990" cy="1984196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D678ECA7-A2CB-49C0-8730-849CCE764B69}"/>
              </a:ext>
            </a:extLst>
          </p:cNvPr>
          <p:cNvGrpSpPr/>
          <p:nvPr/>
        </p:nvGrpSpPr>
        <p:grpSpPr>
          <a:xfrm>
            <a:off x="5986439" y="5079390"/>
            <a:ext cx="3479208" cy="676434"/>
            <a:chOff x="4498539" y="2504249"/>
            <a:chExt cx="3479208" cy="67643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95AF81C-BD79-4645-8EA4-2DFB5597EC7D}"/>
                </a:ext>
              </a:extLst>
            </p:cNvPr>
            <p:cNvSpPr txBox="1"/>
            <p:nvPr/>
          </p:nvSpPr>
          <p:spPr>
            <a:xfrm>
              <a:off x="4498539" y="2504249"/>
              <a:ext cx="2413512" cy="1580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ts val="1200"/>
                </a:lnSpc>
              </a:pPr>
              <a:r>
                <a:rPr lang="ko-KR" altLang="en-US" sz="1200" b="1" spc="-50" dirty="0">
                  <a:solidFill>
                    <a:schemeClr val="bg1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벤처기업</a:t>
              </a:r>
              <a:endParaRPr lang="en-US" altLang="ko-KR" sz="1200" b="1" spc="-50" dirty="0"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E735F01-6EC2-45D1-9E50-E8387B8B5C80}"/>
                </a:ext>
              </a:extLst>
            </p:cNvPr>
            <p:cNvSpPr txBox="1"/>
            <p:nvPr/>
          </p:nvSpPr>
          <p:spPr>
            <a:xfrm>
              <a:off x="4498539" y="2721583"/>
              <a:ext cx="3479208" cy="459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fontAlgn="base">
                <a:lnSpc>
                  <a:spcPct val="150000"/>
                </a:lnSpc>
              </a:pP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벤처기업확인 평가기관에서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  <a:p>
              <a:pPr marL="0" lvl="1" fontAlgn="base">
                <a:lnSpc>
                  <a:spcPct val="150000"/>
                </a:lnSpc>
              </a:pPr>
              <a:r>
                <a:rPr lang="en-US" altLang="ko-KR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2020  </a:t>
              </a:r>
              <a:r>
                <a:rPr lang="ko-KR" altLang="en-US" sz="1050" spc="-50" dirty="0">
                  <a:solidFill>
                    <a:schemeClr val="bg1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벤처기업 승인 및 확인</a:t>
              </a:r>
              <a:endParaRPr lang="en-US" altLang="ko-KR" sz="1050" spc="-50" dirty="0">
                <a:solidFill>
                  <a:schemeClr val="bg1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</p:txBody>
        </p:sp>
      </p:grpSp>
      <p:pic>
        <p:nvPicPr>
          <p:cNvPr id="68" name="그림 67">
            <a:extLst>
              <a:ext uri="{FF2B5EF4-FFF2-40B4-BE49-F238E27FC236}">
                <a16:creationId xmlns:a16="http://schemas.microsoft.com/office/drawing/2014/main" id="{0FC9008B-4190-4282-A121-9A5502F6B8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4000"/>
                    </a14:imgEffect>
                    <a14:imgEffect>
                      <a14:brightnessContrast bright="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49" y="4584959"/>
            <a:ext cx="1238420" cy="1747030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E017AD4E-85D9-4C2D-AF7A-39EC48975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68" y="2651920"/>
            <a:ext cx="241861" cy="5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8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>
            <a:extLst>
              <a:ext uri="{FF2B5EF4-FFF2-40B4-BE49-F238E27FC236}">
                <a16:creationId xmlns:a16="http://schemas.microsoft.com/office/drawing/2014/main" id="{8006D3E8-542D-420B-94D0-2CF5E13FE75B}"/>
              </a:ext>
            </a:extLst>
          </p:cNvPr>
          <p:cNvSpPr/>
          <p:nvPr/>
        </p:nvSpPr>
        <p:spPr>
          <a:xfrm>
            <a:off x="540689" y="2823007"/>
            <a:ext cx="8598177" cy="18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5E30A5EC-2B51-4AC1-8291-D63A044E23B2}"/>
              </a:ext>
            </a:extLst>
          </p:cNvPr>
          <p:cNvSpPr/>
          <p:nvPr/>
        </p:nvSpPr>
        <p:spPr>
          <a:xfrm>
            <a:off x="537031" y="4782311"/>
            <a:ext cx="8598177" cy="18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87D89-F1B9-4815-ACF2-6C9201B6A529}"/>
              </a:ext>
            </a:extLst>
          </p:cNvPr>
          <p:cNvSpPr txBox="1"/>
          <p:nvPr/>
        </p:nvSpPr>
        <p:spPr>
          <a:xfrm>
            <a:off x="428626" y="264596"/>
            <a:ext cx="2266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Montserrat ExtraBold" panose="00000900000000000000" pitchFamily="2" charset="0"/>
                <a:ea typeface="Noto Sans KR Bold" panose="020B0800000000000000" pitchFamily="34" charset="-127"/>
              </a:rPr>
              <a:t>02   APP SERVICE</a:t>
            </a:r>
            <a:endParaRPr lang="ko-KR" altLang="en-US" sz="1400" dirty="0">
              <a:latin typeface="Montserrat ExtraBold" panose="00000900000000000000" pitchFamily="2" charset="0"/>
              <a:ea typeface="Noto Sans KR Bold" panose="020B0800000000000000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ADB91-9BCF-4524-8C3B-122DCB431C6C}"/>
              </a:ext>
            </a:extLst>
          </p:cNvPr>
          <p:cNvSpPr txBox="1"/>
          <p:nvPr/>
        </p:nvSpPr>
        <p:spPr>
          <a:xfrm>
            <a:off x="4612021" y="3274145"/>
            <a:ext cx="1929435" cy="13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000"/>
              </a:lnSpc>
            </a:pPr>
            <a:r>
              <a:rPr lang="ko-KR" altLang="en-US" sz="1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적립금 지급 기능 제공</a:t>
            </a:r>
            <a:endParaRPr lang="en-US" altLang="ko-KR" sz="10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1BD45-B26F-4E50-A7EB-32209C0B8F70}"/>
              </a:ext>
            </a:extLst>
          </p:cNvPr>
          <p:cNvSpPr txBox="1"/>
          <p:nvPr/>
        </p:nvSpPr>
        <p:spPr>
          <a:xfrm>
            <a:off x="4638397" y="5254215"/>
            <a:ext cx="1929435" cy="13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000"/>
              </a:lnSpc>
            </a:pPr>
            <a:r>
              <a:rPr lang="ko-KR" altLang="en-US" sz="1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일괄구매 기능 제공</a:t>
            </a:r>
            <a:endParaRPr lang="en-US" altLang="ko-KR" sz="10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417CA-0202-4A74-9CC7-7C8BA8DB4F23}"/>
              </a:ext>
            </a:extLst>
          </p:cNvPr>
          <p:cNvSpPr txBox="1"/>
          <p:nvPr/>
        </p:nvSpPr>
        <p:spPr>
          <a:xfrm>
            <a:off x="3406829" y="5607985"/>
            <a:ext cx="4216102" cy="3935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50000"/>
              </a:lnSpc>
              <a:spcBef>
                <a:spcPts val="381"/>
              </a:spcBef>
              <a:buClr>
                <a:srgbClr val="969696"/>
              </a:buClr>
              <a:buSzPct val="80000"/>
            </a:pP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연관상품을 그룹화하여  메인</a:t>
            </a:r>
            <a:r>
              <a:rPr lang="en-US" altLang="ko-KR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, </a:t>
            </a: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상품페이지 등 </a:t>
            </a:r>
            <a:r>
              <a:rPr lang="ko-KR" altLang="en-US" sz="900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어느곳에서든</a:t>
            </a: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 일괄구매를 </a:t>
            </a:r>
            <a:r>
              <a:rPr lang="ko-KR" altLang="en-US" sz="900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사용가능하게</a:t>
            </a: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 하여 소비자들에게 구매를 유도하여 주문을 할 수 있도록 하는 기능입니다</a:t>
            </a:r>
            <a:r>
              <a:rPr lang="en-US" altLang="ko-KR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.</a:t>
            </a:r>
            <a:endParaRPr lang="ko-KR" altLang="en-US" sz="9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  <a:cs typeface="Rix정고딕 L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D692C7-6764-488C-B5A2-F254B094565E}"/>
              </a:ext>
            </a:extLst>
          </p:cNvPr>
          <p:cNvSpPr txBox="1"/>
          <p:nvPr/>
        </p:nvSpPr>
        <p:spPr>
          <a:xfrm>
            <a:off x="3380453" y="3262314"/>
            <a:ext cx="836768" cy="1553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lnSpc>
                <a:spcPts val="1200"/>
              </a:lnSpc>
            </a:pPr>
            <a:r>
              <a:rPr lang="ko-KR" altLang="en-US" sz="12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추천인 리워드</a:t>
            </a:r>
            <a:endParaRPr lang="en-US" altLang="ko-KR" sz="1200" spc="-50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2BED5F-5615-4843-92D4-43B150117CC1}"/>
              </a:ext>
            </a:extLst>
          </p:cNvPr>
          <p:cNvSpPr txBox="1"/>
          <p:nvPr/>
        </p:nvSpPr>
        <p:spPr>
          <a:xfrm>
            <a:off x="3406829" y="5242384"/>
            <a:ext cx="807914" cy="1553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lnSpc>
                <a:spcPts val="1200"/>
              </a:lnSpc>
            </a:pPr>
            <a:r>
              <a:rPr lang="ko-KR" altLang="en-US" sz="1200" spc="-50" dirty="0" err="1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상품일괄구매</a:t>
            </a:r>
            <a:endParaRPr lang="en-US" altLang="ko-KR" sz="1200" spc="-50" dirty="0">
              <a:solidFill>
                <a:srgbClr val="C00027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601DED0B-C164-47E3-AED1-D9A8823D6D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14236" r="3598" b="5414"/>
          <a:stretch/>
        </p:blipFill>
        <p:spPr>
          <a:xfrm>
            <a:off x="699261" y="5060051"/>
            <a:ext cx="2237878" cy="124501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C1B3018-A038-4DDF-9EB5-DF96397DE3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10932" r="4743" b="4761"/>
          <a:stretch/>
        </p:blipFill>
        <p:spPr>
          <a:xfrm>
            <a:off x="699261" y="3007265"/>
            <a:ext cx="2196204" cy="13554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99FD22E-60B4-4305-B5CF-E93061CDD4AC}"/>
              </a:ext>
            </a:extLst>
          </p:cNvPr>
          <p:cNvSpPr txBox="1"/>
          <p:nvPr/>
        </p:nvSpPr>
        <p:spPr>
          <a:xfrm>
            <a:off x="3291826" y="3513137"/>
            <a:ext cx="5254965" cy="693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사용자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피추천인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의 신규가입시 추천인의 추천인까지도 리워드 지급이 가능하고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신규가입원의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첫주문시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재주문시까지 추천인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,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추천인의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추천인등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 관리자가</a:t>
            </a: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지급단계를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정해놓으면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 리워드를 받게 되는 구조로 가입고객 증진과 구매율을 높여주는 리워드 솔루션입니다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Noto Sans KR Thin" panose="020B0200000000000000" pitchFamily="34" charset="-127"/>
                <a:ea typeface="Noto Sans KR Thin" panose="020B0200000000000000" pitchFamily="34" charset="-127"/>
              </a:rPr>
              <a:t>.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Noto Sans KR Thin" panose="020B0200000000000000" pitchFamily="34" charset="-127"/>
              <a:ea typeface="Noto Sans KR Thin" panose="020B0200000000000000" pitchFamily="34" charset="-127"/>
            </a:endParaRPr>
          </a:p>
        </p:txBody>
      </p:sp>
      <p:pic>
        <p:nvPicPr>
          <p:cNvPr id="54" name="그래픽 53">
            <a:extLst>
              <a:ext uri="{FF2B5EF4-FFF2-40B4-BE49-F238E27FC236}">
                <a16:creationId xmlns:a16="http://schemas.microsoft.com/office/drawing/2014/main" id="{92833B13-0E5D-411A-AE14-D99727C95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2592" y="0"/>
            <a:ext cx="2353409" cy="2037868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893DB3C6-2280-4673-BCB8-BC96873CD804}"/>
              </a:ext>
            </a:extLst>
          </p:cNvPr>
          <p:cNvSpPr/>
          <p:nvPr/>
        </p:nvSpPr>
        <p:spPr>
          <a:xfrm>
            <a:off x="540689" y="862639"/>
            <a:ext cx="8598177" cy="18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A9905-CDBB-462B-B013-95342C45B027}"/>
              </a:ext>
            </a:extLst>
          </p:cNvPr>
          <p:cNvSpPr txBox="1"/>
          <p:nvPr/>
        </p:nvSpPr>
        <p:spPr>
          <a:xfrm>
            <a:off x="4612021" y="1399998"/>
            <a:ext cx="2210810" cy="129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1000"/>
              </a:lnSpc>
            </a:pPr>
            <a:r>
              <a:rPr lang="ko-KR" altLang="en-US" sz="1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이미지 속 코디 상품의 정보와 링크 기능 제공</a:t>
            </a:r>
            <a:endParaRPr lang="en-US" altLang="ko-KR" sz="1000" spc="-50" dirty="0">
              <a:solidFill>
                <a:schemeClr val="tx1">
                  <a:lumMod val="65000"/>
                  <a:lumOff val="3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0EFFBB-B79E-4A3B-A305-9FC8FC72CE2B}"/>
              </a:ext>
            </a:extLst>
          </p:cNvPr>
          <p:cNvSpPr txBox="1"/>
          <p:nvPr/>
        </p:nvSpPr>
        <p:spPr>
          <a:xfrm>
            <a:off x="3380453" y="1387045"/>
            <a:ext cx="813108" cy="1553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lnSpc>
                <a:spcPts val="1200"/>
              </a:lnSpc>
            </a:pPr>
            <a:r>
              <a:rPr lang="en-US" altLang="ko-KR" sz="1200" spc="-50" dirty="0">
                <a:solidFill>
                  <a:srgbClr val="C00027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COODIRINK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99448031-B9F3-450F-8076-956C236CB8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97" t="4474" r="7234" b="8226"/>
          <a:stretch/>
        </p:blipFill>
        <p:spPr>
          <a:xfrm>
            <a:off x="699261" y="983269"/>
            <a:ext cx="1881708" cy="157089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B7E550-6F59-438D-A834-58642537F986}"/>
              </a:ext>
            </a:extLst>
          </p:cNvPr>
          <p:cNvSpPr txBox="1"/>
          <p:nvPr/>
        </p:nvSpPr>
        <p:spPr>
          <a:xfrm>
            <a:off x="3380453" y="1747345"/>
            <a:ext cx="404622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1000"/>
              </a:lnSpc>
              <a:spcBef>
                <a:spcPts val="381"/>
              </a:spcBef>
              <a:buClr>
                <a:srgbClr val="969696"/>
              </a:buClr>
              <a:buSzPct val="80000"/>
            </a:pP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이미지에서 설명이 필요한 포인트에 대한</a:t>
            </a:r>
            <a:r>
              <a:rPr lang="en-US" altLang="ko-KR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 </a:t>
            </a: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정보제공을 하며</a:t>
            </a:r>
            <a:r>
              <a:rPr lang="en-US" altLang="ko-KR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,</a:t>
            </a:r>
          </a:p>
          <a:p>
            <a:pPr latinLnBrk="0">
              <a:lnSpc>
                <a:spcPts val="1000"/>
              </a:lnSpc>
              <a:spcBef>
                <a:spcPts val="381"/>
              </a:spcBef>
              <a:buClr>
                <a:srgbClr val="969696"/>
              </a:buClr>
              <a:buSzPct val="80000"/>
            </a:pP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이미지 속 각각의 아이템을 상품페이지로 연결시켜 </a:t>
            </a:r>
            <a:endParaRPr lang="en-US" altLang="ko-KR" sz="9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  <a:cs typeface="Rix정고딕 L" pitchFamily="18" charset="-127"/>
            </a:endParaRPr>
          </a:p>
          <a:p>
            <a:pPr latinLnBrk="0">
              <a:lnSpc>
                <a:spcPts val="1000"/>
              </a:lnSpc>
              <a:spcBef>
                <a:spcPts val="381"/>
              </a:spcBef>
              <a:buClr>
                <a:srgbClr val="969696"/>
              </a:buClr>
              <a:buSzPct val="80000"/>
            </a:pP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방문자의 순환율을 높이는 페이지 </a:t>
            </a:r>
            <a:r>
              <a:rPr lang="ko-KR" altLang="en-US" sz="900" dirty="0" err="1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선순환시켜</a:t>
            </a:r>
            <a:r>
              <a:rPr lang="ko-KR" altLang="en-US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 매출 상승을 높여주는 기능입니다</a:t>
            </a:r>
            <a:r>
              <a:rPr lang="en-US" altLang="ko-KR" sz="9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  <a:cs typeface="Rix정고딕 L" pitchFamily="18" charset="-127"/>
              </a:rPr>
              <a:t>.</a:t>
            </a:r>
          </a:p>
          <a:p>
            <a:pPr latinLnBrk="0">
              <a:lnSpc>
                <a:spcPts val="1000"/>
              </a:lnSpc>
              <a:spcBef>
                <a:spcPts val="381"/>
              </a:spcBef>
              <a:buClr>
                <a:srgbClr val="969696"/>
              </a:buClr>
              <a:buSzPct val="80000"/>
            </a:pPr>
            <a:endParaRPr lang="en-US" altLang="ko-KR" sz="9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  <a:cs typeface="Rix정고딕 L" pitchFamily="18" charset="-127"/>
            </a:endParaRPr>
          </a:p>
          <a:p>
            <a:pPr latinLnBrk="0">
              <a:lnSpc>
                <a:spcPts val="1000"/>
              </a:lnSpc>
              <a:spcBef>
                <a:spcPts val="381"/>
              </a:spcBef>
              <a:buClr>
                <a:srgbClr val="969696"/>
              </a:buClr>
              <a:buSzPct val="80000"/>
            </a:pPr>
            <a:endParaRPr lang="en-US" altLang="ko-KR" sz="9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  <a:cs typeface="Rix정고딕 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1258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3157</TotalTime>
  <Words>1929</Words>
  <Application>Microsoft Office PowerPoint</Application>
  <PresentationFormat>A4 용지(210x297mm)</PresentationFormat>
  <Paragraphs>774</Paragraphs>
  <Slides>43</Slides>
  <Notes>26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54" baseType="lpstr">
      <vt:lpstr>Montserrat Medium</vt:lpstr>
      <vt:lpstr>Arial</vt:lpstr>
      <vt:lpstr>Noto Sans KR Regular</vt:lpstr>
      <vt:lpstr>Montserrat ExtraBold</vt:lpstr>
      <vt:lpstr>맑은 고딕</vt:lpstr>
      <vt:lpstr>Noto Sans KR Light</vt:lpstr>
      <vt:lpstr>나눔스퀘어_ac</vt:lpstr>
      <vt:lpstr>Noto Sans KR Medium</vt:lpstr>
      <vt:lpstr>Noto Sans KR Bold</vt:lpstr>
      <vt:lpstr>Noto Sans KR Thin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an eunju</dc:creator>
  <cp:lastModifiedBy>은주 안</cp:lastModifiedBy>
  <cp:revision>333</cp:revision>
  <dcterms:created xsi:type="dcterms:W3CDTF">2020-10-28T08:28:42Z</dcterms:created>
  <dcterms:modified xsi:type="dcterms:W3CDTF">2023-12-27T02:38:44Z</dcterms:modified>
</cp:coreProperties>
</file>